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310" autoAdjust="0"/>
  </p:normalViewPr>
  <p:slideViewPr>
    <p:cSldViewPr>
      <p:cViewPr varScale="1">
        <p:scale>
          <a:sx n="88" d="100"/>
          <a:sy n="88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Computer Simulation of Physical Systems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/>
              <a:t>7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b="1" dirty="0"/>
              <a:t>The Chaotic Motion of Dynamical</a:t>
            </a:r>
            <a:br>
              <a:rPr lang="en-US" b="1" dirty="0"/>
            </a:br>
            <a:r>
              <a:rPr lang="en-US" b="1" dirty="0"/>
              <a:t>Systems</a:t>
            </a:r>
            <a:br>
              <a:rPr lang="en-US" b="1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 3061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is </a:t>
            </a:r>
            <a:r>
              <a:rPr lang="en-US" dirty="0"/>
              <a:t>known as the </a:t>
            </a:r>
            <a:r>
              <a:rPr lang="en-US" i="1" dirty="0"/>
              <a:t>logistic </a:t>
            </a:r>
            <a:r>
              <a:rPr lang="en-US" dirty="0"/>
              <a:t>map.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logistic map is a simple </a:t>
            </a:r>
            <a:r>
              <a:rPr lang="en-US" dirty="0" smtClean="0"/>
              <a:t>example of </a:t>
            </a:r>
            <a:r>
              <a:rPr lang="en-US" dirty="0"/>
              <a:t>a </a:t>
            </a:r>
            <a:r>
              <a:rPr lang="en-US" i="1" dirty="0"/>
              <a:t>dynamical system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map is a deterministic, mathematical prescription for </a:t>
            </a:r>
            <a:r>
              <a:rPr lang="en-US" dirty="0" smtClean="0"/>
              <a:t>finding the </a:t>
            </a:r>
            <a:r>
              <a:rPr lang="en-US" dirty="0"/>
              <a:t>future state of a system given its present state.</a:t>
            </a:r>
          </a:p>
        </p:txBody>
      </p:sp>
    </p:spTree>
    <p:extLst>
      <p:ext uri="{BB962C8B-B14F-4D97-AF65-F5344CB8AC3E}">
        <p14:creationId xmlns:p14="http://schemas.microsoft.com/office/powerpoint/2010/main" val="56567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sequence of values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. . . </a:t>
            </a:r>
            <a:r>
              <a:rPr lang="en-US" dirty="0"/>
              <a:t>is called the </a:t>
            </a:r>
            <a:r>
              <a:rPr lang="en-US" i="1" dirty="0"/>
              <a:t>trajectory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check your </a:t>
            </a:r>
            <a:r>
              <a:rPr lang="en-US" dirty="0" smtClean="0"/>
              <a:t>understanding, suppose </a:t>
            </a:r>
            <a:r>
              <a:rPr lang="en-US" dirty="0"/>
              <a:t>that the initial value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or </a:t>
            </a:r>
            <a:r>
              <a:rPr lang="en-US" i="1" dirty="0"/>
              <a:t>seed </a:t>
            </a:r>
            <a:r>
              <a:rPr lang="en-US" dirty="0"/>
              <a:t>is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5 and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2.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trajectory </a:t>
            </a:r>
            <a:r>
              <a:rPr lang="en-US" dirty="0" smtClean="0"/>
              <a:t>is:  </a:t>
            </a:r>
            <a:r>
              <a:rPr lang="en-US" i="1" dirty="0"/>
              <a:t>x</a:t>
            </a:r>
            <a:r>
              <a:rPr lang="en-US" dirty="0"/>
              <a:t>1 = 0</a:t>
            </a:r>
            <a:r>
              <a:rPr lang="en-US" i="1" dirty="0"/>
              <a:t>.</a:t>
            </a:r>
            <a:r>
              <a:rPr lang="en-US" dirty="0"/>
              <a:t>2</a:t>
            </a:r>
            <a:r>
              <a:rPr lang="en-US" i="1" dirty="0"/>
              <a:t>, x</a:t>
            </a:r>
            <a:r>
              <a:rPr lang="en-US" dirty="0"/>
              <a:t>2 = 0</a:t>
            </a:r>
            <a:r>
              <a:rPr lang="en-US" i="1" dirty="0"/>
              <a:t>.</a:t>
            </a:r>
            <a:r>
              <a:rPr lang="en-US" dirty="0"/>
              <a:t>128</a:t>
            </a:r>
            <a:r>
              <a:rPr lang="en-US" i="1" dirty="0"/>
              <a:t>, x</a:t>
            </a:r>
            <a:r>
              <a:rPr lang="en-US" dirty="0"/>
              <a:t>3 = 0</a:t>
            </a:r>
            <a:r>
              <a:rPr lang="en-US" i="1" dirty="0"/>
              <a:t>.</a:t>
            </a:r>
            <a:r>
              <a:rPr lang="en-US" dirty="0"/>
              <a:t>089293</a:t>
            </a:r>
            <a:r>
              <a:rPr lang="en-US" i="1" dirty="0"/>
              <a:t>, </a:t>
            </a:r>
            <a:r>
              <a:rPr lang="en-US" i="1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8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thirty iterations </a:t>
            </a:r>
            <a:r>
              <a:rPr lang="en-US" dirty="0" smtClean="0"/>
              <a:t>are</a:t>
            </a:r>
            <a:r>
              <a:rPr lang="en-US" dirty="0"/>
              <a:t> </a:t>
            </a:r>
            <a:r>
              <a:rPr lang="en-US" dirty="0" smtClean="0"/>
              <a:t>shown </a:t>
            </a:r>
            <a:r>
              <a:rPr lang="en-US" dirty="0"/>
              <a:t>for two values of </a:t>
            </a:r>
            <a:r>
              <a:rPr lang="en-US" i="1" dirty="0"/>
              <a:t>r </a:t>
            </a:r>
            <a:r>
              <a:rPr lang="en-US" dirty="0" smtClean="0"/>
              <a:t>here.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15873" r="16064" b="28969"/>
          <a:stretch/>
        </p:blipFill>
        <p:spPr bwMode="auto">
          <a:xfrm>
            <a:off x="107504" y="2636912"/>
            <a:ext cx="8787493" cy="403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class </a:t>
            </a:r>
            <a:r>
              <a:rPr lang="en-US" dirty="0" err="1"/>
              <a:t>IterateMapApp</a:t>
            </a:r>
            <a:r>
              <a:rPr lang="en-US" dirty="0"/>
              <a:t> computes the trajectory of the logistic </a:t>
            </a:r>
            <a:r>
              <a:rPr lang="en-US" dirty="0" smtClean="0"/>
              <a:t>map. </a:t>
            </a:r>
          </a:p>
          <a:p>
            <a:r>
              <a:rPr lang="en-US" dirty="0" smtClean="0"/>
              <a:t>It extended </a:t>
            </a:r>
            <a:r>
              <a:rPr lang="en-US" dirty="0"/>
              <a:t>the </a:t>
            </a:r>
            <a:r>
              <a:rPr lang="en-US" dirty="0" err="1"/>
              <a:t>AbstractCalculation</a:t>
            </a:r>
            <a:r>
              <a:rPr lang="en-US" dirty="0"/>
              <a:t> class,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many of the </a:t>
            </a:r>
            <a:r>
              <a:rPr lang="en-US" dirty="0" smtClean="0"/>
              <a:t>results were </a:t>
            </a:r>
            <a:r>
              <a:rPr lang="en-US" dirty="0"/>
              <a:t>discovered using a programmable calculator.</a:t>
            </a:r>
          </a:p>
        </p:txBody>
      </p:sp>
    </p:spTree>
    <p:extLst>
      <p:ext uri="{BB962C8B-B14F-4D97-AF65-F5344CB8AC3E}">
        <p14:creationId xmlns:p14="http://schemas.microsoft.com/office/powerpoint/2010/main" val="204341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17262" r="14550" b="13889"/>
          <a:stretch/>
        </p:blipFill>
        <p:spPr bwMode="auto">
          <a:xfrm>
            <a:off x="323528" y="980728"/>
            <a:ext cx="8650514" cy="503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1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20040" r="9165" b="21230"/>
          <a:stretch/>
        </p:blipFill>
        <p:spPr bwMode="auto">
          <a:xfrm>
            <a:off x="-36512" y="1268760"/>
            <a:ext cx="9270610" cy="42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6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-3052"/>
            <a:ext cx="8229600" cy="4525963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the values of </a:t>
            </a:r>
            <a:r>
              <a:rPr lang="en-US" i="1" dirty="0"/>
              <a:t>x </a:t>
            </a:r>
            <a:r>
              <a:rPr lang="en-US" dirty="0"/>
              <a:t>as a function of </a:t>
            </a:r>
            <a:r>
              <a:rPr lang="en-US" i="1" dirty="0" smtClean="0"/>
              <a:t>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iterated values of </a:t>
            </a:r>
            <a:r>
              <a:rPr lang="en-US" i="1" dirty="0"/>
              <a:t>x </a:t>
            </a:r>
            <a:r>
              <a:rPr lang="en-US" dirty="0"/>
              <a:t>are plotted after the initial transient behavior is discarded.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1706" r="19236" b="15769"/>
          <a:stretch/>
        </p:blipFill>
        <p:spPr bwMode="auto">
          <a:xfrm>
            <a:off x="971600" y="1521095"/>
            <a:ext cx="7823200" cy="530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5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each value of </a:t>
            </a:r>
            <a:r>
              <a:rPr lang="en-US" i="1" dirty="0"/>
              <a:t>r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err="1" smtClean="0"/>
              <a:t>ntransient</a:t>
            </a:r>
            <a:r>
              <a:rPr lang="en-US" dirty="0" smtClean="0"/>
              <a:t> </a:t>
            </a:r>
            <a:r>
              <a:rPr lang="en-US" dirty="0"/>
              <a:t>values of </a:t>
            </a:r>
            <a:r>
              <a:rPr lang="en-US" i="1" dirty="0" smtClean="0"/>
              <a:t>x </a:t>
            </a:r>
            <a:r>
              <a:rPr lang="en-US" dirty="0" smtClean="0"/>
              <a:t>are computed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but not plotted.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the next </a:t>
            </a:r>
            <a:r>
              <a:rPr lang="en-US" dirty="0" err="1" smtClean="0"/>
              <a:t>nplot</a:t>
            </a:r>
            <a:r>
              <a:rPr lang="en-US" dirty="0" smtClean="0"/>
              <a:t> </a:t>
            </a:r>
            <a:r>
              <a:rPr lang="en-US" dirty="0"/>
              <a:t>values of </a:t>
            </a:r>
            <a:r>
              <a:rPr lang="en-US" i="1" dirty="0"/>
              <a:t>x </a:t>
            </a:r>
            <a:r>
              <a:rPr lang="en-US" dirty="0"/>
              <a:t>are plotted, </a:t>
            </a:r>
            <a:endParaRPr lang="en-US" dirty="0" smtClean="0"/>
          </a:p>
          <a:p>
            <a:pPr lvl="2"/>
            <a:r>
              <a:rPr lang="en-US" dirty="0" smtClean="0"/>
              <a:t>with </a:t>
            </a:r>
            <a:r>
              <a:rPr lang="en-US" dirty="0"/>
              <a:t>the first half </a:t>
            </a:r>
            <a:r>
              <a:rPr lang="en-US" dirty="0" smtClean="0"/>
              <a:t>in one </a:t>
            </a:r>
            <a:r>
              <a:rPr lang="en-US" dirty="0"/>
              <a:t>color and the second half in another.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process is repeated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a new value of </a:t>
            </a:r>
            <a:r>
              <a:rPr lang="en-US" i="1" dirty="0"/>
              <a:t>r </a:t>
            </a:r>
            <a:r>
              <a:rPr lang="en-US" dirty="0"/>
              <a:t>until </a:t>
            </a:r>
            <a:r>
              <a:rPr lang="en-US" dirty="0" smtClean="0"/>
              <a:t>the desired </a:t>
            </a:r>
            <a:r>
              <a:rPr lang="en-US" dirty="0"/>
              <a:t>range of </a:t>
            </a:r>
            <a:r>
              <a:rPr lang="en-US" i="1" dirty="0"/>
              <a:t>r </a:t>
            </a:r>
            <a:r>
              <a:rPr lang="en-US" dirty="0"/>
              <a:t>values is reached.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magnitude of </a:t>
            </a:r>
            <a:r>
              <a:rPr lang="en-US" dirty="0" err="1"/>
              <a:t>nplot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least as large as </a:t>
            </a:r>
            <a:r>
              <a:rPr lang="en-US" dirty="0" smtClean="0"/>
              <a:t>the longest </a:t>
            </a:r>
            <a:r>
              <a:rPr lang="en-US" dirty="0"/>
              <a:t>period that you wish to observe. </a:t>
            </a:r>
            <a:endParaRPr lang="en-US" dirty="0" smtClean="0"/>
          </a:p>
          <a:p>
            <a:r>
              <a:rPr lang="en-US" dirty="0" err="1" smtClean="0"/>
              <a:t>BifurcateApp</a:t>
            </a:r>
            <a:r>
              <a:rPr lang="en-US" dirty="0" smtClean="0"/>
              <a:t> </a:t>
            </a:r>
            <a:r>
              <a:rPr lang="en-US" dirty="0"/>
              <a:t>extends </a:t>
            </a:r>
            <a:r>
              <a:rPr lang="en-US" dirty="0" err="1"/>
              <a:t>AbstractSimulation</a:t>
            </a:r>
            <a:r>
              <a:rPr lang="en-US" dirty="0"/>
              <a:t> rather </a:t>
            </a:r>
            <a:r>
              <a:rPr lang="en-US" dirty="0" smtClean="0"/>
              <a:t>than </a:t>
            </a:r>
            <a:r>
              <a:rPr lang="en-US" dirty="0" err="1" smtClean="0"/>
              <a:t>AbstractCalculation</a:t>
            </a:r>
            <a:r>
              <a:rPr lang="en-US" dirty="0" smtClean="0"/>
              <a:t> </a:t>
            </a:r>
            <a:r>
              <a:rPr lang="en-US" dirty="0"/>
              <a:t>because the calculations can be time consuming, and you might want </a:t>
            </a:r>
            <a:r>
              <a:rPr lang="en-US" dirty="0" smtClean="0"/>
              <a:t>to stop </a:t>
            </a:r>
            <a:r>
              <a:rPr lang="en-US" dirty="0"/>
              <a:t>them before they are finished and reset some of the parameters.</a:t>
            </a:r>
          </a:p>
        </p:txBody>
      </p:sp>
    </p:spTree>
    <p:extLst>
      <p:ext uri="{BB962C8B-B14F-4D97-AF65-F5344CB8AC3E}">
        <p14:creationId xmlns:p14="http://schemas.microsoft.com/office/powerpoint/2010/main" val="284866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26356" r="15340" b="38062"/>
          <a:stretch/>
        </p:blipFill>
        <p:spPr bwMode="auto">
          <a:xfrm>
            <a:off x="408048" y="1484784"/>
            <a:ext cx="85272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2548" r="14861" b="48606"/>
          <a:stretch/>
        </p:blipFill>
        <p:spPr bwMode="auto">
          <a:xfrm>
            <a:off x="395536" y="4016326"/>
            <a:ext cx="8609428" cy="28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4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1" t="18106" r="5438" b="8851"/>
          <a:stretch/>
        </p:blipFill>
        <p:spPr bwMode="auto">
          <a:xfrm>
            <a:off x="-4723" y="44624"/>
            <a:ext cx="9148723" cy="51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3810" r="19236" b="50992"/>
          <a:stretch/>
        </p:blipFill>
        <p:spPr bwMode="auto">
          <a:xfrm>
            <a:off x="13253" y="5157192"/>
            <a:ext cx="7590972" cy="184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8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model:</a:t>
            </a:r>
          </a:p>
          <a:p>
            <a:pPr lvl="1"/>
            <a:r>
              <a:rPr lang="en-US" dirty="0" smtClean="0"/>
              <a:t>population growth: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population in generation </a:t>
            </a:r>
            <a:r>
              <a:rPr lang="en-US" i="1" dirty="0"/>
              <a:t>n</a:t>
            </a:r>
            <a:r>
              <a:rPr lang="en-US" dirty="0"/>
              <a:t>+1 to the </a:t>
            </a:r>
            <a:r>
              <a:rPr lang="en-US" dirty="0" smtClean="0"/>
              <a:t>population in </a:t>
            </a:r>
            <a:r>
              <a:rPr lang="en-US" dirty="0"/>
              <a:t>generation </a:t>
            </a:r>
            <a:r>
              <a:rPr lang="en-US" i="1" dirty="0"/>
              <a:t>n </a:t>
            </a:r>
            <a:r>
              <a:rPr lang="en-US" dirty="0"/>
              <a:t>is given by</a:t>
            </a:r>
          </a:p>
          <a:p>
            <a:pPr lvl="2"/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aP</a:t>
            </a:r>
            <a:r>
              <a:rPr lang="en-US" i="1" baseline="-25000" dirty="0" err="1"/>
              <a:t>n</a:t>
            </a:r>
            <a:r>
              <a:rPr lang="en-US" i="1" dirty="0" smtClean="0"/>
              <a:t>,</a:t>
            </a:r>
          </a:p>
          <a:p>
            <a:pPr lvl="2"/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is the population in generation </a:t>
            </a:r>
            <a:r>
              <a:rPr lang="en-US" i="1" dirty="0"/>
              <a:t>n </a:t>
            </a:r>
            <a:r>
              <a:rPr lang="en-US" dirty="0"/>
              <a:t>and </a:t>
            </a:r>
            <a:r>
              <a:rPr lang="en-US" i="1" dirty="0"/>
              <a:t>a </a:t>
            </a:r>
            <a:r>
              <a:rPr lang="en-US" dirty="0"/>
              <a:t>is a constant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Assume that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time interval between generations is unity, </a:t>
            </a:r>
            <a:endParaRPr lang="en-US" dirty="0" smtClean="0"/>
          </a:p>
          <a:p>
            <a:pPr lvl="1"/>
            <a:r>
              <a:rPr lang="en-US" dirty="0" smtClean="0"/>
              <a:t>refer </a:t>
            </a:r>
            <a:r>
              <a:rPr lang="en-US" dirty="0"/>
              <a:t>to </a:t>
            </a:r>
            <a:r>
              <a:rPr lang="en-US" i="1" dirty="0"/>
              <a:t>n </a:t>
            </a:r>
            <a:r>
              <a:rPr lang="en-US" dirty="0"/>
              <a:t>as the time.</a:t>
            </a:r>
          </a:p>
        </p:txBody>
      </p:sp>
    </p:spTree>
    <p:extLst>
      <p:ext uri="{BB962C8B-B14F-4D97-AF65-F5344CB8AC3E}">
        <p14:creationId xmlns:p14="http://schemas.microsoft.com/office/powerpoint/2010/main" val="1280609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 Doubling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results of the numerical experiments </a:t>
            </a:r>
            <a:r>
              <a:rPr lang="en-US" dirty="0" smtClean="0"/>
              <a:t>shows that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dynamical properties of a simple nonlinear deterministic system can be quite complicated</a:t>
            </a:r>
            <a:r>
              <a:rPr lang="en-US" dirty="0" smtClean="0"/>
              <a:t>.</a:t>
            </a:r>
          </a:p>
          <a:p>
            <a:r>
              <a:rPr lang="en-US" dirty="0"/>
              <a:t>To gain more insight into how the dynamical behavior depends on </a:t>
            </a:r>
            <a:r>
              <a:rPr lang="en-US" i="1" dirty="0"/>
              <a:t>r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introduce a </a:t>
            </a:r>
            <a:r>
              <a:rPr lang="en-US" dirty="0" smtClean="0"/>
              <a:t>simple graphical method.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show a graph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versus </a:t>
            </a:r>
            <a:r>
              <a:rPr lang="en-US" i="1" dirty="0"/>
              <a:t>x </a:t>
            </a:r>
            <a:r>
              <a:rPr lang="en-US" dirty="0"/>
              <a:t>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7.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diagonal </a:t>
            </a:r>
            <a:r>
              <a:rPr lang="en-US" dirty="0"/>
              <a:t>line corresponding to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 </a:t>
            </a:r>
            <a:r>
              <a:rPr lang="en-US" dirty="0"/>
              <a:t>intersects the curve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two fixed points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dirty="0" smtClean="0"/>
              <a:t>0 and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= 9</a:t>
            </a:r>
            <a:r>
              <a:rPr lang="en-US" i="1" dirty="0"/>
              <a:t>/</a:t>
            </a:r>
            <a:r>
              <a:rPr lang="en-US" dirty="0"/>
              <a:t>14 </a:t>
            </a:r>
            <a:r>
              <a:rPr lang="en-US" i="1" dirty="0"/>
              <a:t>≈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642857.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0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60648"/>
            <a:ext cx="4546848" cy="61261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is not a fixed point, we can find the trajectory </a:t>
            </a:r>
            <a:r>
              <a:rPr lang="en-US" dirty="0" smtClean="0"/>
              <a:t>in the </a:t>
            </a:r>
            <a:r>
              <a:rPr lang="en-US" dirty="0"/>
              <a:t>following way. </a:t>
            </a:r>
            <a:endParaRPr lang="en-US" dirty="0" smtClean="0"/>
          </a:p>
          <a:p>
            <a:r>
              <a:rPr lang="en-US" dirty="0" smtClean="0"/>
              <a:t>Draw </a:t>
            </a:r>
            <a:r>
              <a:rPr lang="en-US" dirty="0"/>
              <a:t>a vertical line from (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, y </a:t>
            </a:r>
            <a:r>
              <a:rPr lang="en-US" dirty="0"/>
              <a:t>= 0) to the intersection with the </a:t>
            </a:r>
            <a:r>
              <a:rPr lang="en-US" dirty="0" smtClean="0"/>
              <a:t>curve </a:t>
            </a:r>
            <a:r>
              <a:rPr lang="en-US" i="1" dirty="0" smtClean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)). </a:t>
            </a:r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/>
              <a:t>draw a horizontal line from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) to the intersection with </a:t>
            </a:r>
            <a:r>
              <a:rPr lang="en-US" dirty="0" smtClean="0"/>
              <a:t>the diagonal </a:t>
            </a:r>
            <a:r>
              <a:rPr lang="en-US" dirty="0"/>
              <a:t>line at (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). On this diagonal line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, and hence the value of </a:t>
            </a:r>
            <a:r>
              <a:rPr lang="en-US" i="1" dirty="0"/>
              <a:t>x </a:t>
            </a:r>
            <a:r>
              <a:rPr lang="en-US" dirty="0"/>
              <a:t>at this </a:t>
            </a:r>
            <a:r>
              <a:rPr lang="en-US" dirty="0" smtClean="0"/>
              <a:t>intersection is </a:t>
            </a:r>
            <a:r>
              <a:rPr lang="en-US" dirty="0"/>
              <a:t>the first iteration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second iteration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can be found in the same way. </a:t>
            </a:r>
            <a:endParaRPr lang="en-US" dirty="0" smtClean="0"/>
          </a:p>
          <a:p>
            <a:r>
              <a:rPr lang="en-US" dirty="0" smtClean="0"/>
              <a:t>From the point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), draw a vertical line to the intersection with the curve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Keep </a:t>
            </a:r>
            <a:r>
              <a:rPr lang="en-US" i="1" dirty="0"/>
              <a:t>y </a:t>
            </a:r>
            <a:r>
              <a:rPr lang="en-US" dirty="0"/>
              <a:t>fixed </a:t>
            </a:r>
            <a:r>
              <a:rPr lang="en-US" dirty="0" smtClean="0"/>
              <a:t>at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), and draw a horizontal line until it intersects the diagonal line;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value of </a:t>
            </a:r>
            <a:r>
              <a:rPr lang="en-US" i="1" dirty="0"/>
              <a:t>x </a:t>
            </a:r>
            <a:r>
              <a:rPr lang="en-US" dirty="0" smtClean="0"/>
              <a:t>at this </a:t>
            </a:r>
            <a:r>
              <a:rPr lang="en-US" dirty="0"/>
              <a:t>intersection is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/>
              <a:t>iterations can be found by repeating this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observations of fixed points on this graph?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7" t="13463" r="31453" b="23640"/>
          <a:stretch/>
        </p:blipFill>
        <p:spPr bwMode="auto">
          <a:xfrm>
            <a:off x="4644008" y="1340768"/>
            <a:ext cx="4409630" cy="42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1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we begin </a:t>
            </a:r>
            <a:r>
              <a:rPr lang="en-US" dirty="0" smtClean="0"/>
              <a:t>with any </a:t>
            </a:r>
            <a:r>
              <a:rPr lang="en-US" i="1" dirty="0"/>
              <a:t>x</a:t>
            </a:r>
            <a:r>
              <a:rPr lang="en-US" dirty="0"/>
              <a:t>0 (except </a:t>
            </a:r>
            <a:r>
              <a:rPr lang="en-US" i="1" dirty="0"/>
              <a:t>x</a:t>
            </a:r>
            <a:r>
              <a:rPr lang="en-US" dirty="0"/>
              <a:t>0 = 0 and </a:t>
            </a:r>
            <a:r>
              <a:rPr lang="en-US" i="1" dirty="0"/>
              <a:t>x</a:t>
            </a:r>
            <a:r>
              <a:rPr lang="en-US" dirty="0"/>
              <a:t>0 = 1), the iterations will converge to the fixed point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643. 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dirty="0"/>
              <a:t> </a:t>
            </a:r>
            <a:r>
              <a:rPr lang="en-US" dirty="0" smtClean="0"/>
              <a:t>would </a:t>
            </a:r>
            <a:r>
              <a:rPr lang="en-US" dirty="0"/>
              <a:t>be a good idea to repeat the procedure </a:t>
            </a:r>
            <a:r>
              <a:rPr lang="en-US" dirty="0" smtClean="0"/>
              <a:t>by </a:t>
            </a:r>
            <a:r>
              <a:rPr lang="en-US" dirty="0"/>
              <a:t>hand.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7, the </a:t>
            </a:r>
            <a:r>
              <a:rPr lang="en-US" dirty="0" smtClean="0"/>
              <a:t>fixed point </a:t>
            </a:r>
            <a:r>
              <a:rPr lang="en-US" dirty="0"/>
              <a:t>is stable (an attractor of period 1).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no matter how close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is to the fixed </a:t>
            </a:r>
            <a:r>
              <a:rPr lang="en-US" dirty="0" smtClean="0"/>
              <a:t>point at </a:t>
            </a:r>
            <a:r>
              <a:rPr lang="en-US" i="1" dirty="0"/>
              <a:t>x </a:t>
            </a:r>
            <a:r>
              <a:rPr lang="en-US" dirty="0"/>
              <a:t>= 0, the iterates diverge away from it, and this fixed point is unstable.</a:t>
            </a:r>
          </a:p>
        </p:txBody>
      </p:sp>
    </p:spTree>
    <p:extLst>
      <p:ext uri="{BB962C8B-B14F-4D97-AF65-F5344CB8AC3E}">
        <p14:creationId xmlns:p14="http://schemas.microsoft.com/office/powerpoint/2010/main" val="7505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can we explain the qualitative difference between the fixed point at </a:t>
            </a:r>
            <a:r>
              <a:rPr lang="en-US" i="1" dirty="0"/>
              <a:t>x </a:t>
            </a:r>
            <a:r>
              <a:rPr lang="en-US" dirty="0"/>
              <a:t>= 0 and at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 smtClean="0"/>
              <a:t>= 0</a:t>
            </a:r>
            <a:r>
              <a:rPr lang="en-US" i="1" dirty="0" smtClean="0"/>
              <a:t>.</a:t>
            </a:r>
            <a:r>
              <a:rPr lang="en-US" dirty="0" smtClean="0"/>
              <a:t>642857 </a:t>
            </a:r>
            <a:r>
              <a:rPr lang="en-US" dirty="0"/>
              <a:t>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7?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local slope of the curve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determines </a:t>
            </a:r>
            <a:r>
              <a:rPr lang="en-US" dirty="0" smtClean="0"/>
              <a:t>that the </a:t>
            </a:r>
            <a:r>
              <a:rPr lang="en-US" dirty="0"/>
              <a:t>distance </a:t>
            </a:r>
            <a:r>
              <a:rPr lang="en-US" dirty="0" smtClean="0"/>
              <a:t>moved horizontally </a:t>
            </a:r>
            <a:r>
              <a:rPr lang="en-US" dirty="0"/>
              <a:t>each time </a:t>
            </a:r>
            <a:r>
              <a:rPr lang="en-US" i="1" dirty="0"/>
              <a:t>f </a:t>
            </a:r>
            <a:r>
              <a:rPr lang="en-US" dirty="0"/>
              <a:t>is iterated.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slope steeper than 45</a:t>
            </a:r>
            <a:r>
              <a:rPr lang="en-US" i="1" baseline="30000" dirty="0"/>
              <a:t>◦</a:t>
            </a:r>
            <a:r>
              <a:rPr lang="en-US" i="1" dirty="0"/>
              <a:t> </a:t>
            </a:r>
            <a:r>
              <a:rPr lang="en-US" dirty="0"/>
              <a:t>leads to a value of </a:t>
            </a:r>
            <a:r>
              <a:rPr lang="en-US" i="1" dirty="0"/>
              <a:t>x </a:t>
            </a:r>
            <a:r>
              <a:rPr lang="en-US" dirty="0"/>
              <a:t>further </a:t>
            </a:r>
            <a:r>
              <a:rPr lang="en-US" dirty="0" smtClean="0"/>
              <a:t>away from </a:t>
            </a:r>
            <a:r>
              <a:rPr lang="en-US" dirty="0"/>
              <a:t>its initial value.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the criterion for the stability of a fixed point is that the </a:t>
            </a:r>
            <a:r>
              <a:rPr lang="en-US" dirty="0" smtClean="0"/>
              <a:t>magnitude of </a:t>
            </a:r>
            <a:r>
              <a:rPr lang="en-US" dirty="0"/>
              <a:t>the slope at the fixed point must be less than 45</a:t>
            </a:r>
            <a:r>
              <a:rPr lang="en-US" i="1" dirty="0"/>
              <a:t>◦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is, if </a:t>
            </a:r>
            <a:r>
              <a:rPr lang="en-US" i="1" dirty="0"/>
              <a:t>|</a:t>
            </a:r>
            <a:r>
              <a:rPr lang="en-US" i="1" dirty="0" err="1"/>
              <a:t>df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i="1" dirty="0" err="1"/>
              <a:t>dx|</a:t>
            </a:r>
            <a:r>
              <a:rPr lang="en-US" i="1" baseline="-25000" dirty="0" err="1"/>
              <a:t>x</a:t>
            </a:r>
            <a:r>
              <a:rPr lang="en-US" baseline="-25000" dirty="0"/>
              <a:t>=</a:t>
            </a:r>
            <a:r>
              <a:rPr lang="en-US" i="1" baseline="-25000" dirty="0"/>
              <a:t>x∗</a:t>
            </a:r>
            <a:r>
              <a:rPr lang="en-US" i="1" dirty="0"/>
              <a:t> </a:t>
            </a:r>
            <a:r>
              <a:rPr lang="en-US" dirty="0"/>
              <a:t>is less than </a:t>
            </a:r>
            <a:r>
              <a:rPr lang="en-US" dirty="0" smtClean="0"/>
              <a:t>unity, then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is stable; </a:t>
            </a:r>
            <a:endParaRPr lang="en-US" dirty="0" smtClean="0"/>
          </a:p>
          <a:p>
            <a:r>
              <a:rPr lang="en-US" dirty="0" smtClean="0"/>
              <a:t>conversely</a:t>
            </a:r>
            <a:r>
              <a:rPr lang="en-US" dirty="0"/>
              <a:t>, if </a:t>
            </a:r>
            <a:r>
              <a:rPr lang="en-US" i="1" dirty="0"/>
              <a:t>|</a:t>
            </a:r>
            <a:r>
              <a:rPr lang="en-US" i="1" dirty="0" err="1"/>
              <a:t>df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i="1" dirty="0" err="1"/>
              <a:t>dx|</a:t>
            </a:r>
            <a:r>
              <a:rPr lang="en-US" i="1" baseline="-25000" dirty="0" err="1"/>
              <a:t>x</a:t>
            </a:r>
            <a:r>
              <a:rPr lang="en-US" baseline="-25000" dirty="0"/>
              <a:t>=</a:t>
            </a:r>
            <a:r>
              <a:rPr lang="en-US" i="1" baseline="-25000" dirty="0"/>
              <a:t>x∗</a:t>
            </a:r>
            <a:r>
              <a:rPr lang="en-US" i="1" dirty="0"/>
              <a:t> </a:t>
            </a:r>
            <a:r>
              <a:rPr lang="en-US" dirty="0"/>
              <a:t>is greater than unity, then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is unstable.</a:t>
            </a:r>
          </a:p>
        </p:txBody>
      </p:sp>
    </p:spTree>
    <p:extLst>
      <p:ext uri="{BB962C8B-B14F-4D97-AF65-F5344CB8AC3E}">
        <p14:creationId xmlns:p14="http://schemas.microsoft.com/office/powerpoint/2010/main" val="328039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inspection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shows </a:t>
            </a:r>
            <a:r>
              <a:rPr lang="en-US" dirty="0"/>
              <a:t>that </a:t>
            </a:r>
            <a:endParaRPr lang="en-US" dirty="0" smtClean="0"/>
          </a:p>
          <a:p>
            <a:pPr lvl="1"/>
            <a:r>
              <a:rPr lang="en-US" i="1" dirty="0" smtClean="0"/>
              <a:t>x </a:t>
            </a:r>
            <a:r>
              <a:rPr lang="en-US" dirty="0"/>
              <a:t>= 0 is unstable because the slope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at </a:t>
            </a:r>
            <a:r>
              <a:rPr lang="en-US" i="1" dirty="0" smtClean="0"/>
              <a:t>x </a:t>
            </a:r>
            <a:r>
              <a:rPr lang="en-US" dirty="0"/>
              <a:t>= 0 is greater than unity.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contrast, the magnitude of the slope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643 </a:t>
            </a:r>
            <a:r>
              <a:rPr lang="en-US" dirty="0" smtClean="0"/>
              <a:t>is less </a:t>
            </a:r>
            <a:r>
              <a:rPr lang="en-US" dirty="0"/>
              <a:t>than unity and this fixed point is stable. </a:t>
            </a:r>
          </a:p>
          <a:p>
            <a:r>
              <a:rPr lang="en-US" i="1" dirty="0" smtClean="0"/>
              <a:t>x</a:t>
            </a:r>
            <a:r>
              <a:rPr lang="en-US" i="1" baseline="30000" dirty="0" smtClean="0"/>
              <a:t>∗</a:t>
            </a:r>
            <a:r>
              <a:rPr lang="en-US" dirty="0" smtClean="0"/>
              <a:t>= </a:t>
            </a:r>
            <a:r>
              <a:rPr lang="en-US" dirty="0"/>
              <a:t>0 is stable for 0 </a:t>
            </a:r>
            <a:r>
              <a:rPr lang="en-US" i="1" dirty="0"/>
              <a:t>&lt; r &lt; </a:t>
            </a:r>
            <a:r>
              <a:rPr lang="en-US" dirty="0"/>
              <a:t>1</a:t>
            </a:r>
            <a:r>
              <a:rPr lang="en-US" i="1" dirty="0"/>
              <a:t>/</a:t>
            </a:r>
            <a:r>
              <a:rPr lang="en-US" dirty="0"/>
              <a:t>4</a:t>
            </a:r>
            <a:r>
              <a:rPr lang="en-US" i="1" dirty="0"/>
              <a:t>, </a:t>
            </a:r>
            <a:r>
              <a:rPr lang="en-US" dirty="0" smtClean="0"/>
              <a:t>and</a:t>
            </a:r>
          </a:p>
          <a:p>
            <a:r>
              <a:rPr lang="en-US" i="1" dirty="0" smtClean="0"/>
              <a:t>x</a:t>
            </a:r>
            <a:r>
              <a:rPr lang="en-US" i="1" baseline="30000" dirty="0" smtClean="0"/>
              <a:t>∗</a:t>
            </a:r>
            <a:r>
              <a:rPr lang="en-US" dirty="0" smtClean="0"/>
              <a:t>= </a:t>
            </a:r>
            <a:r>
              <a:rPr lang="en-US" dirty="0"/>
              <a:t>1 </a:t>
            </a:r>
            <a:r>
              <a:rPr lang="en-US" i="1" dirty="0"/>
              <a:t>− </a:t>
            </a:r>
            <a:r>
              <a:rPr lang="en-US" dirty="0" smtClean="0"/>
              <a:t>1/4</a:t>
            </a:r>
            <a:r>
              <a:rPr lang="en-US" i="1" dirty="0" smtClean="0"/>
              <a:t>r</a:t>
            </a:r>
            <a:r>
              <a:rPr lang="en-US" i="1" dirty="0"/>
              <a:t> </a:t>
            </a:r>
            <a:r>
              <a:rPr lang="en-US" dirty="0" smtClean="0"/>
              <a:t>is </a:t>
            </a:r>
            <a:r>
              <a:rPr lang="en-US" dirty="0"/>
              <a:t>stable for 1</a:t>
            </a:r>
            <a:r>
              <a:rPr lang="en-US" i="1" dirty="0"/>
              <a:t>/</a:t>
            </a:r>
            <a:r>
              <a:rPr lang="en-US" dirty="0"/>
              <a:t>4 </a:t>
            </a:r>
            <a:r>
              <a:rPr lang="en-US" i="1" dirty="0"/>
              <a:t>&lt; r &lt; </a:t>
            </a:r>
            <a:r>
              <a:rPr lang="en-US" dirty="0"/>
              <a:t>3</a:t>
            </a:r>
            <a:r>
              <a:rPr lang="en-US" i="1" dirty="0"/>
              <a:t>/</a:t>
            </a:r>
            <a:r>
              <a:rPr lang="en-US" dirty="0"/>
              <a:t>4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5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happens if </a:t>
            </a:r>
            <a:r>
              <a:rPr lang="en-US" i="1" dirty="0"/>
              <a:t>r </a:t>
            </a:r>
            <a:r>
              <a:rPr lang="en-US" dirty="0"/>
              <a:t>is greater than 3/4?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/>
              <a:t>r </a:t>
            </a:r>
            <a:r>
              <a:rPr lang="en-US" dirty="0"/>
              <a:t>is slightly </a:t>
            </a:r>
            <a:r>
              <a:rPr lang="en-US" dirty="0" smtClean="0"/>
              <a:t>greater than </a:t>
            </a:r>
            <a:r>
              <a:rPr lang="en-US" dirty="0"/>
              <a:t>3/4, the fixed point of </a:t>
            </a:r>
            <a:r>
              <a:rPr lang="en-US" i="1" dirty="0"/>
              <a:t>f </a:t>
            </a:r>
            <a:r>
              <a:rPr lang="en-US" dirty="0"/>
              <a:t>becomes unstable and bifurcates to a cycle of period 2.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i="1" dirty="0" smtClean="0"/>
              <a:t>x </a:t>
            </a:r>
            <a:r>
              <a:rPr lang="en-US" dirty="0" smtClean="0"/>
              <a:t>returns </a:t>
            </a:r>
            <a:r>
              <a:rPr lang="en-US" dirty="0"/>
              <a:t>to the same value after every second iteration, and the fixed points of </a:t>
            </a:r>
            <a:endParaRPr lang="en-US" dirty="0" smtClean="0"/>
          </a:p>
          <a:p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))are the stable </a:t>
            </a:r>
            <a:r>
              <a:rPr lang="en-US" dirty="0"/>
              <a:t>attractors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following, we write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/>
              <a:t>f</a:t>
            </a:r>
            <a:r>
              <a:rPr lang="en-US" baseline="30000" dirty="0"/>
              <a:t>(</a:t>
            </a:r>
            <a:r>
              <a:rPr lang="en-US" i="1" baseline="30000" dirty="0"/>
              <a:t>n</a:t>
            </a:r>
            <a:r>
              <a:rPr lang="en-US" baseline="30000" dirty="0"/>
              <a:t>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the </a:t>
            </a:r>
            <a:r>
              <a:rPr lang="en-US" i="1" dirty="0" smtClean="0"/>
              <a:t>n</a:t>
            </a:r>
            <a:r>
              <a:rPr lang="en-US" dirty="0" smtClean="0"/>
              <a:t>th iterate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Do not confuse </a:t>
            </a:r>
            <a:r>
              <a:rPr lang="en-US" i="1" dirty="0"/>
              <a:t>f</a:t>
            </a:r>
            <a:r>
              <a:rPr lang="en-US" baseline="30000" dirty="0"/>
              <a:t>(</a:t>
            </a:r>
            <a:r>
              <a:rPr lang="en-US" i="1" baseline="30000" dirty="0"/>
              <a:t>n</a:t>
            </a:r>
            <a:r>
              <a:rPr lang="en-US" baseline="30000" dirty="0"/>
              <a:t>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with the </a:t>
            </a:r>
            <a:r>
              <a:rPr lang="en-US" i="1" dirty="0"/>
              <a:t>n</a:t>
            </a:r>
            <a:r>
              <a:rPr lang="en-US" dirty="0"/>
              <a:t>th derivative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6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the </a:t>
            </a:r>
            <a:r>
              <a:rPr lang="en-US" dirty="0" smtClean="0"/>
              <a:t>second iterate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given by the fourth-order polynomial: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3" t="33333" r="33849" b="53571"/>
          <a:stretch/>
        </p:blipFill>
        <p:spPr bwMode="auto">
          <a:xfrm>
            <a:off x="251520" y="2996952"/>
            <a:ext cx="78554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1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happens if we increase </a:t>
            </a:r>
            <a:r>
              <a:rPr lang="en-US" i="1" dirty="0"/>
              <a:t>r </a:t>
            </a:r>
            <a:r>
              <a:rPr lang="en-US" dirty="0"/>
              <a:t>still further? </a:t>
            </a:r>
            <a:endParaRPr lang="en-US" dirty="0" smtClean="0"/>
          </a:p>
          <a:p>
            <a:r>
              <a:rPr lang="en-US" dirty="0" smtClean="0"/>
              <a:t>Eventually </a:t>
            </a:r>
            <a:r>
              <a:rPr lang="en-US" dirty="0"/>
              <a:t>the magnitude of the slope of the </a:t>
            </a:r>
            <a:r>
              <a:rPr lang="en-US" dirty="0" smtClean="0"/>
              <a:t>fixed points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exceeds unity and the fixed points of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become unstable.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/>
              <a:t>the cycle </a:t>
            </a:r>
            <a:r>
              <a:rPr lang="en-US" dirty="0" smtClean="0"/>
              <a:t>of </a:t>
            </a:r>
            <a:r>
              <a:rPr lang="en-US" i="1" dirty="0" smtClean="0"/>
              <a:t>f </a:t>
            </a:r>
            <a:r>
              <a:rPr lang="en-US" dirty="0"/>
              <a:t>is period 4, and the fixed points of the fourth </a:t>
            </a:r>
            <a:r>
              <a:rPr lang="en-US" dirty="0" smtClean="0"/>
              <a:t>iteration</a:t>
            </a:r>
          </a:p>
          <a:p>
            <a:r>
              <a:rPr lang="en-US" dirty="0" smtClean="0"/>
              <a:t> </a:t>
            </a:r>
            <a:r>
              <a:rPr lang="en-US" i="1" dirty="0"/>
              <a:t>f</a:t>
            </a:r>
            <a:r>
              <a:rPr lang="en-US" baseline="30000" dirty="0"/>
              <a:t>(4)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baseline="30000" dirty="0"/>
              <a:t>(2</a:t>
            </a:r>
            <a:r>
              <a:rPr lang="en-US" baseline="30000" dirty="0" smtClean="0"/>
              <a:t>)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baseline="30000" dirty="0" smtClean="0"/>
              <a:t>(2</a:t>
            </a:r>
            <a:r>
              <a:rPr lang="en-US" baseline="30000" dirty="0"/>
              <a:t>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))=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))) are </a:t>
            </a:r>
            <a:r>
              <a:rPr lang="en-US" dirty="0"/>
              <a:t>stable.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fixed points also eventually become unstable, and we are led to the </a:t>
            </a:r>
            <a:r>
              <a:rPr lang="en-US" dirty="0" smtClean="0"/>
              <a:t>phenomena of </a:t>
            </a:r>
            <a:r>
              <a:rPr lang="en-US" i="1" dirty="0"/>
              <a:t>period doubling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6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27183" r="17004" b="12699"/>
          <a:stretch/>
        </p:blipFill>
        <p:spPr bwMode="auto">
          <a:xfrm>
            <a:off x="0" y="764704"/>
            <a:ext cx="9144000" cy="4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Read the text book for the code of </a:t>
            </a:r>
            <a:r>
              <a:rPr lang="en-US" dirty="0" err="1" smtClean="0"/>
              <a:t>GraphicalSolutionApp</a:t>
            </a:r>
            <a:r>
              <a:rPr lang="en-US" dirty="0" smtClean="0"/>
              <a:t>, which </a:t>
            </a:r>
            <a:r>
              <a:rPr lang="en-US" dirty="0"/>
              <a:t>displays the graphical solution of the logistic map trajectory</a:t>
            </a:r>
          </a:p>
        </p:txBody>
      </p:sp>
    </p:spTree>
    <p:extLst>
      <p:ext uri="{BB962C8B-B14F-4D97-AF65-F5344CB8AC3E}">
        <p14:creationId xmlns:p14="http://schemas.microsoft.com/office/powerpoint/2010/main" val="2413043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Periodic windows in the chaotic </a:t>
            </a:r>
            <a:r>
              <a:rPr lang="en-US" dirty="0" smtClean="0"/>
              <a:t>regime.</a:t>
            </a:r>
          </a:p>
          <a:p>
            <a:r>
              <a:rPr lang="en-US" dirty="0" smtClean="0"/>
              <a:t>At </a:t>
            </a:r>
            <a:r>
              <a:rPr lang="en-US" dirty="0"/>
              <a:t>the bifurcation </a:t>
            </a:r>
            <a:r>
              <a:rPr lang="en-US" dirty="0" smtClean="0"/>
              <a:t>diagram, </a:t>
            </a:r>
            <a:r>
              <a:rPr lang="en-US" dirty="0"/>
              <a:t>you will see that the range </a:t>
            </a:r>
            <a:r>
              <a:rPr lang="en-US" dirty="0" smtClean="0"/>
              <a:t>of chaotic </a:t>
            </a:r>
            <a:r>
              <a:rPr lang="en-US" dirty="0"/>
              <a:t>behavior for </a:t>
            </a:r>
            <a:r>
              <a:rPr lang="en-US" i="1" dirty="0"/>
              <a:t>r &gt; r∞ </a:t>
            </a:r>
            <a:r>
              <a:rPr lang="en-US" dirty="0"/>
              <a:t>is interrupted by intervals of periodic behavior. </a:t>
            </a:r>
            <a:endParaRPr lang="en-US" dirty="0" smtClean="0"/>
          </a:p>
          <a:p>
            <a:r>
              <a:rPr lang="en-US" dirty="0" smtClean="0"/>
              <a:t>Magnify </a:t>
            </a:r>
            <a:r>
              <a:rPr lang="en-US" altLang="zh-CN" dirty="0" smtClean="0"/>
              <a:t>the</a:t>
            </a:r>
            <a:r>
              <a:rPr lang="en-US" dirty="0" smtClean="0"/>
              <a:t> bifurcation diagram, at </a:t>
            </a:r>
            <a:r>
              <a:rPr lang="en-US" dirty="0"/>
              <a:t>the interval 0</a:t>
            </a:r>
            <a:r>
              <a:rPr lang="en-US" i="1" dirty="0"/>
              <a:t>.</a:t>
            </a:r>
            <a:r>
              <a:rPr lang="en-US" dirty="0"/>
              <a:t>957107 </a:t>
            </a:r>
            <a:r>
              <a:rPr lang="en-US" i="1" dirty="0"/>
              <a:t>≤ r ≤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960375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a periodic </a:t>
            </a:r>
            <a:r>
              <a:rPr lang="en-US" dirty="0"/>
              <a:t>trajectory of period 3 occurs.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Period 3 behavior starts at </a:t>
            </a:r>
            <a:r>
              <a:rPr lang="en-US" i="1" dirty="0"/>
              <a:t>r </a:t>
            </a:r>
            <a:r>
              <a:rPr lang="en-US" dirty="0"/>
              <a:t>= (1 </a:t>
            </a:r>
            <a:r>
              <a:rPr lang="en-US" dirty="0" smtClean="0"/>
              <a:t>+</a:t>
            </a:r>
            <a:r>
              <a:rPr lang="en-US" i="1" dirty="0" smtClean="0"/>
              <a:t>√</a:t>
            </a:r>
            <a:r>
              <a:rPr lang="en-US" dirty="0" smtClean="0"/>
              <a:t>8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/>
              <a:t>4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An </a:t>
            </a:r>
            <a:r>
              <a:rPr lang="en-US" dirty="0"/>
              <a:t>example of </a:t>
            </a:r>
            <a:r>
              <a:rPr lang="en-US" i="1" dirty="0"/>
              <a:t>intermittency</a:t>
            </a:r>
            <a:r>
              <a:rPr lang="en-US" dirty="0"/>
              <a:t>, that is, nearly periodic behavior interrupted by occasional </a:t>
            </a:r>
            <a:r>
              <a:rPr lang="en-US" dirty="0" smtClean="0"/>
              <a:t>irregular bursts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44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</a:t>
            </a:r>
            <a:r>
              <a:rPr lang="en-US" i="1" dirty="0"/>
              <a:t>a &lt; </a:t>
            </a:r>
            <a:r>
              <a:rPr lang="en-US" dirty="0"/>
              <a:t>1,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population decreases at each </a:t>
            </a:r>
            <a:r>
              <a:rPr lang="en-US" dirty="0" smtClean="0"/>
              <a:t>generation</a:t>
            </a:r>
          </a:p>
          <a:p>
            <a:pPr lvl="1"/>
            <a:r>
              <a:rPr lang="en-US" dirty="0" smtClean="0"/>
              <a:t>eventually </a:t>
            </a:r>
            <a:r>
              <a:rPr lang="en-US" dirty="0"/>
              <a:t>the population </a:t>
            </a:r>
            <a:r>
              <a:rPr lang="en-US" dirty="0" smtClean="0"/>
              <a:t>becomes extinct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/>
              <a:t>a &gt; </a:t>
            </a:r>
            <a:r>
              <a:rPr lang="en-US" dirty="0"/>
              <a:t>1,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generation will be </a:t>
            </a:r>
            <a:r>
              <a:rPr lang="en-US" i="1" dirty="0"/>
              <a:t>a </a:t>
            </a:r>
            <a:r>
              <a:rPr lang="en-US" dirty="0"/>
              <a:t>times larger than the previous one. </a:t>
            </a:r>
            <a:endParaRPr lang="en-US" dirty="0" smtClean="0"/>
          </a:p>
          <a:p>
            <a:pPr lvl="1"/>
            <a:r>
              <a:rPr lang="en-US" dirty="0" smtClean="0"/>
              <a:t>geometrical </a:t>
            </a:r>
            <a:r>
              <a:rPr lang="en-US" dirty="0"/>
              <a:t>growth and an unbounded population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more realistic model, this a may even change. </a:t>
            </a:r>
          </a:p>
          <a:p>
            <a:pPr lvl="1"/>
            <a:r>
              <a:rPr lang="en-US" dirty="0" smtClean="0"/>
              <a:t>For example, COVID19, the famous R0 (similar to a here) was about 2.5 at early stage and gradually decayed. </a:t>
            </a:r>
          </a:p>
          <a:p>
            <a:pPr lvl="2"/>
            <a:r>
              <a:rPr lang="en-US" dirty="0" smtClean="0"/>
              <a:t>Due to changes in public healthcare policy and changes in human behavior to avoid virus spreading.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8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Universal Properties and Self-Similarity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Sections </a:t>
            </a:r>
            <a:r>
              <a:rPr lang="en-US" dirty="0" smtClean="0"/>
              <a:t>2 </a:t>
            </a:r>
            <a:r>
              <a:rPr lang="en-US" dirty="0"/>
              <a:t>and </a:t>
            </a:r>
            <a:r>
              <a:rPr lang="en-US" dirty="0" smtClean="0"/>
              <a:t>3 </a:t>
            </a:r>
            <a:r>
              <a:rPr lang="en-US" dirty="0"/>
              <a:t>we found that the trajectory of the logistic map has remarkable </a:t>
            </a:r>
            <a:r>
              <a:rPr lang="en-US" dirty="0" smtClean="0"/>
              <a:t>properties 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a function of the control parameter </a:t>
            </a:r>
            <a:r>
              <a:rPr lang="en-US" i="1" dirty="0"/>
              <a:t>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sequence of period </a:t>
            </a:r>
            <a:r>
              <a:rPr lang="en-US" dirty="0" smtClean="0"/>
              <a:t>doublings accumulating </a:t>
            </a:r>
            <a:r>
              <a:rPr lang="en-US" dirty="0"/>
              <a:t>in a chaotic trajectory of infinite period at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r∞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most values of </a:t>
            </a:r>
            <a:r>
              <a:rPr lang="en-US" i="1" dirty="0"/>
              <a:t>r &gt; r∞</a:t>
            </a:r>
            <a:r>
              <a:rPr lang="en-US" dirty="0" smtClean="0"/>
              <a:t>, the </a:t>
            </a:r>
            <a:r>
              <a:rPr lang="en-US" dirty="0"/>
              <a:t>trajectory is very sensitive to the initial conditions.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also found “windows” of period 3, </a:t>
            </a:r>
            <a:r>
              <a:rPr lang="en-US" dirty="0" smtClean="0"/>
              <a:t>6, 12</a:t>
            </a:r>
            <a:r>
              <a:rPr lang="en-US" dirty="0"/>
              <a:t>, </a:t>
            </a:r>
            <a:r>
              <a:rPr lang="en-US" i="1" dirty="0"/>
              <a:t>. . . </a:t>
            </a:r>
            <a:r>
              <a:rPr lang="en-US" dirty="0"/>
              <a:t>embedded in the range of chaotic behavior.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typical is this type of behavior? </a:t>
            </a:r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/>
              <a:t>numerical evidence </a:t>
            </a:r>
            <a:r>
              <a:rPr lang="en-US" dirty="0" smtClean="0"/>
              <a:t>will show that </a:t>
            </a:r>
            <a:r>
              <a:rPr lang="en-US" dirty="0"/>
              <a:t>the general behavior of the logistic map </a:t>
            </a:r>
            <a:r>
              <a:rPr lang="en-US" dirty="0" smtClean="0"/>
              <a:t>is independent </a:t>
            </a:r>
            <a:r>
              <a:rPr lang="en-US" dirty="0"/>
              <a:t>of the details of the form </a:t>
            </a:r>
            <a:r>
              <a:rPr lang="en-US" dirty="0" smtClean="0"/>
              <a:t>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1037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Noticed </a:t>
            </a:r>
            <a:r>
              <a:rPr lang="en-US" dirty="0"/>
              <a:t>that the range of </a:t>
            </a:r>
            <a:r>
              <a:rPr lang="en-US" i="1" dirty="0"/>
              <a:t>r </a:t>
            </a:r>
            <a:r>
              <a:rPr lang="en-US" dirty="0"/>
              <a:t>between successive bifurcations becomes </a:t>
            </a:r>
            <a:r>
              <a:rPr lang="en-US" dirty="0" smtClean="0"/>
              <a:t>smaller as </a:t>
            </a:r>
            <a:r>
              <a:rPr lang="en-US" dirty="0"/>
              <a:t>the period </a:t>
            </a:r>
            <a:r>
              <a:rPr lang="en-US" dirty="0" smtClean="0"/>
              <a:t>increases.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− b</a:t>
            </a:r>
            <a:r>
              <a:rPr lang="en-US" baseline="-25000" dirty="0"/>
              <a:t>1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112398, </a:t>
            </a:r>
            <a:r>
              <a:rPr lang="en-US" i="1" dirty="0"/>
              <a:t>b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i="1" dirty="0"/>
              <a:t>− b</a:t>
            </a:r>
            <a:r>
              <a:rPr lang="en-US" baseline="-25000" dirty="0"/>
              <a:t>2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023624,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i="1" dirty="0"/>
              <a:t>− b</a:t>
            </a:r>
            <a:r>
              <a:rPr lang="en-US" baseline="-25000" dirty="0"/>
              <a:t>3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00508.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good guess is that the decrease in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− b</a:t>
            </a:r>
            <a:r>
              <a:rPr lang="en-US" i="1" baseline="-25000" dirty="0"/>
              <a:t>k−</a:t>
            </a:r>
            <a:r>
              <a:rPr lang="en-US" baseline="-25000" dirty="0"/>
              <a:t>1</a:t>
            </a:r>
            <a:r>
              <a:rPr lang="en-US" dirty="0"/>
              <a:t> is geometric, that is, the </a:t>
            </a:r>
            <a:r>
              <a:rPr lang="en-US" dirty="0" smtClean="0"/>
              <a:t>ratio (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− b</a:t>
            </a:r>
            <a:r>
              <a:rPr lang="en-US" i="1" baseline="-25000" dirty="0"/>
              <a:t>k−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 </a:t>
            </a:r>
            <a:r>
              <a:rPr lang="en-US" i="1" dirty="0"/>
              <a:t>−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dirty="0"/>
              <a:t>) is a constant.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check that this ratio is not exactly constant, </a:t>
            </a:r>
            <a:r>
              <a:rPr lang="en-US" dirty="0" smtClean="0"/>
              <a:t>but converges </a:t>
            </a:r>
            <a:r>
              <a:rPr lang="en-US" dirty="0"/>
              <a:t>to a constant with increasing </a:t>
            </a:r>
            <a:r>
              <a:rPr lang="en-US" i="1" dirty="0"/>
              <a:t>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209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behavior suggests that the sequence of values </a:t>
            </a:r>
            <a:r>
              <a:rPr lang="en-US" dirty="0" smtClean="0"/>
              <a:t>of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/>
              <a:t>has a limit and follows a geometrical progression:</a:t>
            </a:r>
          </a:p>
          <a:p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≈ r∞ − C </a:t>
            </a:r>
            <a:r>
              <a:rPr lang="el-GR" i="1" dirty="0" smtClean="0"/>
              <a:t>δ</a:t>
            </a:r>
            <a:r>
              <a:rPr lang="en-US" i="1" baseline="30000" dirty="0" smtClean="0"/>
              <a:t>−</a:t>
            </a:r>
            <a:r>
              <a:rPr lang="en-US" i="1" baseline="30000" dirty="0"/>
              <a:t>k</a:t>
            </a:r>
            <a:r>
              <a:rPr lang="en-US" i="1" dirty="0" smtClean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δ </a:t>
            </a:r>
            <a:r>
              <a:rPr lang="en-US" dirty="0"/>
              <a:t>is known as the </a:t>
            </a:r>
            <a:r>
              <a:rPr lang="en-US" i="1" dirty="0" err="1"/>
              <a:t>Feigenbaum</a:t>
            </a:r>
            <a:r>
              <a:rPr lang="en-US" i="1" dirty="0"/>
              <a:t> number </a:t>
            </a:r>
            <a:r>
              <a:rPr lang="en-US" dirty="0"/>
              <a:t>and </a:t>
            </a:r>
            <a:r>
              <a:rPr lang="en-US" i="1" dirty="0"/>
              <a:t>C </a:t>
            </a:r>
            <a:r>
              <a:rPr lang="en-US" dirty="0" smtClean="0"/>
              <a:t>is </a:t>
            </a:r>
            <a:r>
              <a:rPr lang="en-US" dirty="0"/>
              <a:t>a constant. </a:t>
            </a:r>
            <a:endParaRPr lang="en-US" dirty="0" smtClean="0"/>
          </a:p>
          <a:p>
            <a:r>
              <a:rPr lang="en-US" i="1" dirty="0" smtClean="0"/>
              <a:t>δ </a:t>
            </a:r>
            <a:r>
              <a:rPr lang="en-US" dirty="0"/>
              <a:t>is given by the </a:t>
            </a:r>
            <a:r>
              <a:rPr lang="en-US" dirty="0" smtClean="0"/>
              <a:t>ratio </a:t>
            </a:r>
            <a:r>
              <a:rPr lang="el-GR" i="1" dirty="0" smtClean="0"/>
              <a:t>δ </a:t>
            </a:r>
            <a:r>
              <a:rPr lang="el-GR" dirty="0"/>
              <a:t>= </a:t>
            </a:r>
            <a:r>
              <a:rPr lang="en-US" dirty="0" err="1" smtClean="0"/>
              <a:t>lim</a:t>
            </a:r>
            <a:r>
              <a:rPr lang="en-US" dirty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− b</a:t>
            </a:r>
            <a:r>
              <a:rPr lang="en-US" i="1" baseline="-25000" dirty="0"/>
              <a:t>k−</a:t>
            </a:r>
            <a:r>
              <a:rPr lang="en-US" baseline="-25000" dirty="0" smtClean="0"/>
              <a:t>1</a:t>
            </a:r>
            <a:r>
              <a:rPr lang="en-US" dirty="0" smtClean="0"/>
              <a:t>)/(</a:t>
            </a:r>
            <a:r>
              <a:rPr lang="en-US" i="1" dirty="0" smtClean="0"/>
              <a:t>b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i="1" dirty="0"/>
              <a:t>−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), when </a:t>
            </a:r>
            <a:r>
              <a:rPr lang="en-US" i="1" dirty="0"/>
              <a:t>k→∞ </a:t>
            </a:r>
            <a:r>
              <a:rPr lang="en-US" i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24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Mitchell Jay </a:t>
            </a:r>
            <a:r>
              <a:rPr lang="en-US" dirty="0" err="1"/>
              <a:t>Feigenbaum</a:t>
            </a:r>
            <a:r>
              <a:rPr lang="en-US" dirty="0"/>
              <a:t> (born December 19, 1944) is a mathematical physicist whose pioneering studies in chaos theory led to the discovery of the </a:t>
            </a:r>
            <a:r>
              <a:rPr lang="en-US" dirty="0" err="1"/>
              <a:t>Feigenbaum</a:t>
            </a:r>
            <a:r>
              <a:rPr lang="en-US" dirty="0"/>
              <a:t> constants</a:t>
            </a:r>
            <a:r>
              <a:rPr lang="en-US" dirty="0" smtClean="0"/>
              <a:t>.</a:t>
            </a:r>
          </a:p>
          <a:p>
            <a:r>
              <a:rPr lang="en-US" dirty="0"/>
              <a:t> In 1975, Dr. </a:t>
            </a:r>
            <a:r>
              <a:rPr lang="en-US" dirty="0" err="1"/>
              <a:t>Feigenbaum</a:t>
            </a:r>
            <a:r>
              <a:rPr lang="en-US" dirty="0"/>
              <a:t>, using the small HP-65 calculator he had been issued, discovered that the ratio of the difference between the values at which such successive period-doubling bifurcations occur tends to a constant of around 4.6692...</a:t>
            </a:r>
          </a:p>
        </p:txBody>
      </p:sp>
      <p:pic>
        <p:nvPicPr>
          <p:cNvPr id="6146" name="Picture 2" descr="Mitchell J Feigenbaum - Niels Bohr Institute 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45782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21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93774"/>
            <a:ext cx="3322712" cy="51411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can associate another number with the series of “pitchfork” bifurcations.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pitchfork bifurcation gives birth to “twins” with the new generation </a:t>
            </a:r>
            <a:r>
              <a:rPr lang="en-US" dirty="0" smtClean="0"/>
              <a:t>more densely </a:t>
            </a:r>
            <a:r>
              <a:rPr lang="en-US" dirty="0"/>
              <a:t>packed than the previous generation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One measure of this density is the maximum </a:t>
            </a:r>
            <a:r>
              <a:rPr lang="en-US" dirty="0" smtClean="0"/>
              <a:t>distance </a:t>
            </a:r>
            <a:r>
              <a:rPr lang="en-US" i="1" dirty="0" smtClean="0"/>
              <a:t>Mk </a:t>
            </a:r>
            <a:r>
              <a:rPr lang="en-US" dirty="0"/>
              <a:t>between the values of </a:t>
            </a:r>
            <a:r>
              <a:rPr lang="en-US" i="1" dirty="0"/>
              <a:t>x </a:t>
            </a:r>
            <a:r>
              <a:rPr lang="en-US" dirty="0"/>
              <a:t>describing the bifurcation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9048" r="26486" b="16731"/>
          <a:stretch/>
        </p:blipFill>
        <p:spPr bwMode="auto">
          <a:xfrm>
            <a:off x="3419872" y="1988840"/>
            <a:ext cx="5103050" cy="38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58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6512" y="1600200"/>
            <a:ext cx="4114800" cy="51411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disadvantage of </a:t>
            </a:r>
            <a:r>
              <a:rPr lang="en-US" dirty="0" smtClean="0"/>
              <a:t>using </a:t>
            </a:r>
            <a:r>
              <a:rPr lang="en-US" i="1" dirty="0" smtClean="0"/>
              <a:t>Mk </a:t>
            </a:r>
            <a:r>
              <a:rPr lang="en-US" dirty="0"/>
              <a:t>is that the transient behavior of the trajectory is very long at the boundary between </a:t>
            </a:r>
            <a:r>
              <a:rPr lang="en-US" dirty="0" smtClean="0"/>
              <a:t>two different </a:t>
            </a:r>
            <a:r>
              <a:rPr lang="en-US" dirty="0"/>
              <a:t>periodic behaviors.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more convenient measure of the distance is the quantity </a:t>
            </a:r>
            <a:r>
              <a:rPr lang="en-US" i="1" dirty="0" err="1"/>
              <a:t>dk</a:t>
            </a:r>
            <a:r>
              <a:rPr lang="en-US" i="1" dirty="0"/>
              <a:t> </a:t>
            </a:r>
            <a:r>
              <a:rPr lang="en-US" dirty="0" smtClean="0"/>
              <a:t>=</a:t>
            </a:r>
            <a:r>
              <a:rPr lang="en-US" i="1" dirty="0" err="1" smtClean="0"/>
              <a:t>xk</a:t>
            </a:r>
            <a:r>
              <a:rPr lang="en-US" i="1" baseline="30000" dirty="0" smtClean="0"/>
              <a:t>∗</a:t>
            </a:r>
            <a:r>
              <a:rPr lang="en-US" i="1" dirty="0" smtClean="0"/>
              <a:t> </a:t>
            </a:r>
            <a:r>
              <a:rPr lang="en-US" i="1" dirty="0"/>
              <a:t>− </a:t>
            </a:r>
            <a:r>
              <a:rPr lang="en-US" dirty="0"/>
              <a:t>1</a:t>
            </a:r>
            <a:r>
              <a:rPr lang="en-US" i="1" dirty="0"/>
              <a:t>/</a:t>
            </a:r>
            <a:r>
              <a:rPr lang="en-US" dirty="0"/>
              <a:t>2,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err="1"/>
              <a:t>xk</a:t>
            </a:r>
            <a:r>
              <a:rPr lang="en-US" dirty="0"/>
              <a:t>* is the value of the fixed point nearest to the fixed point </a:t>
            </a:r>
            <a:r>
              <a:rPr lang="en-US" i="1" dirty="0"/>
              <a:t>x∗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2. </a:t>
            </a:r>
            <a:endParaRPr lang="en-US" dirty="0" smtClean="0"/>
          </a:p>
          <a:p>
            <a:r>
              <a:rPr lang="en-US" dirty="0" smtClean="0"/>
              <a:t>The first two </a:t>
            </a:r>
            <a:r>
              <a:rPr lang="en-US" dirty="0"/>
              <a:t>values of </a:t>
            </a:r>
            <a:r>
              <a:rPr lang="en-US" i="1" dirty="0" err="1"/>
              <a:t>dk</a:t>
            </a:r>
            <a:r>
              <a:rPr lang="en-US" i="1" dirty="0"/>
              <a:t> </a:t>
            </a:r>
            <a:r>
              <a:rPr lang="en-US" dirty="0"/>
              <a:t>are shown in Figure </a:t>
            </a:r>
            <a:r>
              <a:rPr lang="en-US" dirty="0" smtClean="0"/>
              <a:t>here </a:t>
            </a:r>
            <a:r>
              <a:rPr lang="en-US" dirty="0"/>
              <a:t>with </a:t>
            </a:r>
            <a:r>
              <a:rPr lang="en-US" i="1" dirty="0"/>
              <a:t>d</a:t>
            </a:r>
            <a:r>
              <a:rPr lang="en-US" dirty="0"/>
              <a:t>1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3090 and </a:t>
            </a:r>
            <a:r>
              <a:rPr lang="en-US" i="1" dirty="0"/>
              <a:t>d</a:t>
            </a:r>
            <a:r>
              <a:rPr lang="en-US" dirty="0"/>
              <a:t>2 </a:t>
            </a:r>
            <a:r>
              <a:rPr lang="en-US" i="1" dirty="0"/>
              <a:t>≈ −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1164.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value </a:t>
            </a:r>
            <a:r>
              <a:rPr lang="en-US" dirty="0" smtClean="0"/>
              <a:t>is </a:t>
            </a:r>
            <a:r>
              <a:rPr lang="en-US" i="1" dirty="0" smtClean="0"/>
              <a:t>d</a:t>
            </a:r>
            <a:r>
              <a:rPr lang="en-US" dirty="0" smtClean="0"/>
              <a:t>3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0460.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fixed point nearest to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 alternates from one side of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 </a:t>
            </a:r>
            <a:r>
              <a:rPr lang="en-US" dirty="0" smtClean="0"/>
              <a:t>to the </a:t>
            </a:r>
            <a:r>
              <a:rPr lang="en-US" dirty="0"/>
              <a:t>other.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19643" r="19236" b="6251"/>
          <a:stretch/>
        </p:blipFill>
        <p:spPr bwMode="auto">
          <a:xfrm>
            <a:off x="4139952" y="2492896"/>
            <a:ext cx="502185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97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define the quantity </a:t>
            </a:r>
            <a:r>
              <a:rPr lang="en-US" i="1" dirty="0"/>
              <a:t>α </a:t>
            </a:r>
            <a:r>
              <a:rPr lang="en-US" dirty="0"/>
              <a:t>by the </a:t>
            </a:r>
            <a:r>
              <a:rPr lang="en-US" dirty="0" smtClean="0"/>
              <a:t>ratio </a:t>
            </a:r>
            <a:r>
              <a:rPr lang="el-GR" i="1" dirty="0" smtClean="0"/>
              <a:t>α </a:t>
            </a:r>
            <a:r>
              <a:rPr lang="el-GR" dirty="0"/>
              <a:t>= </a:t>
            </a:r>
            <a:r>
              <a:rPr lang="en-US" dirty="0" err="1" smtClean="0"/>
              <a:t>lim</a:t>
            </a:r>
            <a:r>
              <a:rPr lang="en-US" i="1" dirty="0" err="1" smtClean="0"/>
              <a:t>k</a:t>
            </a:r>
            <a:r>
              <a:rPr lang="en-US" i="1" dirty="0" smtClean="0"/>
              <a:t>→∞−</a:t>
            </a:r>
            <a:r>
              <a:rPr lang="en-US" dirty="0" smtClean="0"/>
              <a:t>(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/d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)</a:t>
            </a:r>
            <a:r>
              <a:rPr lang="en-US" i="1" dirty="0" smtClean="0"/>
              <a:t>. </a:t>
            </a:r>
            <a:endParaRPr lang="en-US" dirty="0"/>
          </a:p>
          <a:p>
            <a:r>
              <a:rPr lang="en-US" dirty="0"/>
              <a:t>The ratios </a:t>
            </a:r>
            <a:r>
              <a:rPr lang="en-US" i="1" dirty="0"/>
              <a:t>α </a:t>
            </a:r>
            <a:r>
              <a:rPr lang="en-US" dirty="0"/>
              <a:t>= (0</a:t>
            </a:r>
            <a:r>
              <a:rPr lang="en-US" i="1" dirty="0"/>
              <a:t>.</a:t>
            </a:r>
            <a:r>
              <a:rPr lang="en-US" dirty="0"/>
              <a:t>3090</a:t>
            </a:r>
            <a:r>
              <a:rPr lang="en-US" i="1" dirty="0"/>
              <a:t>/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1164) = 2</a:t>
            </a:r>
            <a:r>
              <a:rPr lang="en-US" i="1" dirty="0"/>
              <a:t>.</a:t>
            </a:r>
            <a:r>
              <a:rPr lang="en-US" dirty="0"/>
              <a:t>65 for </a:t>
            </a:r>
            <a:r>
              <a:rPr lang="en-US" i="1" dirty="0"/>
              <a:t>k </a:t>
            </a:r>
            <a:r>
              <a:rPr lang="en-US" dirty="0"/>
              <a:t>= 1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i="1" dirty="0"/>
              <a:t>α </a:t>
            </a:r>
            <a:r>
              <a:rPr lang="en-US" dirty="0"/>
              <a:t>= (0</a:t>
            </a:r>
            <a:r>
              <a:rPr lang="en-US" i="1" dirty="0"/>
              <a:t>.</a:t>
            </a:r>
            <a:r>
              <a:rPr lang="en-US" dirty="0"/>
              <a:t>1164</a:t>
            </a:r>
            <a:r>
              <a:rPr lang="en-US" i="1" dirty="0"/>
              <a:t>/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0460) = 2</a:t>
            </a:r>
            <a:r>
              <a:rPr lang="en-US" i="1" dirty="0"/>
              <a:t>.</a:t>
            </a:r>
            <a:r>
              <a:rPr lang="en-US" dirty="0"/>
              <a:t>53 for </a:t>
            </a:r>
            <a:r>
              <a:rPr lang="en-US" i="1" dirty="0"/>
              <a:t>k </a:t>
            </a:r>
            <a:r>
              <a:rPr lang="en-US" dirty="0"/>
              <a:t>= 2 </a:t>
            </a:r>
            <a:r>
              <a:rPr lang="en-US" dirty="0" smtClean="0"/>
              <a:t>are consistent </a:t>
            </a:r>
            <a:r>
              <a:rPr lang="en-US" dirty="0"/>
              <a:t>with the asymptotic value </a:t>
            </a:r>
            <a:r>
              <a:rPr lang="en-US" i="1" dirty="0"/>
              <a:t>α </a:t>
            </a:r>
            <a:r>
              <a:rPr lang="en-US" dirty="0"/>
              <a:t>= 2</a:t>
            </a:r>
            <a:r>
              <a:rPr lang="en-US" i="1" dirty="0"/>
              <a:t>.</a:t>
            </a:r>
            <a:r>
              <a:rPr lang="en-US" dirty="0"/>
              <a:t>5029078750958928485 </a:t>
            </a:r>
            <a:r>
              <a:rPr lang="en-US" i="1" dirty="0"/>
              <a:t>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00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qualitative </a:t>
            </a:r>
            <a:r>
              <a:rPr lang="en-US" dirty="0" smtClean="0"/>
              <a:t>arguments: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that suggest that the general behavior of the logistic </a:t>
            </a:r>
            <a:r>
              <a:rPr lang="en-US" dirty="0" smtClean="0"/>
              <a:t>map in </a:t>
            </a:r>
            <a:r>
              <a:rPr lang="en-US" dirty="0"/>
              <a:t>the period doubling regime is independent of the detailed form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</a:p>
          <a:p>
            <a:r>
              <a:rPr lang="en-US" dirty="0"/>
              <a:t>doubling is characterized by self-similarities,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the period doublings look similar </a:t>
            </a:r>
            <a:r>
              <a:rPr lang="en-US" dirty="0" smtClean="0"/>
              <a:t>except for </a:t>
            </a:r>
            <a:r>
              <a:rPr lang="en-US" dirty="0"/>
              <a:t>a change of scale.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can demonstrate these similarities by comparing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sz="8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5 for </a:t>
            </a:r>
            <a:r>
              <a:rPr lang="en-US" dirty="0"/>
              <a:t>the </a:t>
            </a:r>
            <a:r>
              <a:rPr lang="en-US" dirty="0" err="1"/>
              <a:t>superstable</a:t>
            </a:r>
            <a:r>
              <a:rPr lang="en-US" dirty="0"/>
              <a:t> trajectory with period 1 to the function </a:t>
            </a:r>
            <a:r>
              <a:rPr lang="en-US" i="1" dirty="0" smtClean="0"/>
              <a:t>f</a:t>
            </a:r>
            <a:r>
              <a:rPr lang="en-US" i="1" baseline="30000" dirty="0" smtClean="0"/>
              <a:t>(</a:t>
            </a:r>
            <a:r>
              <a:rPr lang="en-US" altLang="zh-CN" i="1" baseline="30000" dirty="0" smtClean="0"/>
              <a:t>2</a:t>
            </a:r>
            <a:r>
              <a:rPr lang="en-US" i="1" baseline="30000" dirty="0" smtClean="0"/>
              <a:t>)</a:t>
            </a:r>
            <a:r>
              <a:rPr lang="en-US" sz="800" dirty="0" smtClean="0"/>
              <a:t> 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dirty="0"/>
              <a:t>) for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 smtClean="0"/>
              <a:t>s</a:t>
            </a:r>
            <a:r>
              <a:rPr lang="en-US" altLang="zh-CN" i="1" baseline="-25000" dirty="0" smtClean="0"/>
              <a:t>1</a:t>
            </a:r>
            <a:r>
              <a:rPr lang="en-US" sz="800" dirty="0" smtClean="0"/>
              <a:t>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809017 for </a:t>
            </a:r>
            <a:r>
              <a:rPr lang="en-US" dirty="0" smtClean="0"/>
              <a:t>the </a:t>
            </a:r>
            <a:r>
              <a:rPr lang="en-US" dirty="0" err="1" smtClean="0"/>
              <a:t>superstable</a:t>
            </a:r>
            <a:r>
              <a:rPr lang="en-US" dirty="0" smtClean="0"/>
              <a:t> </a:t>
            </a:r>
            <a:r>
              <a:rPr lang="en-US" dirty="0"/>
              <a:t>trajectory of period 2</a:t>
            </a:r>
          </a:p>
        </p:txBody>
      </p:sp>
    </p:spTree>
    <p:extLst>
      <p:ext uri="{BB962C8B-B14F-4D97-AF65-F5344CB8AC3E}">
        <p14:creationId xmlns:p14="http://schemas.microsoft.com/office/powerpoint/2010/main" val="1356778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r </a:t>
            </a:r>
            <a:r>
              <a:rPr lang="en-US" dirty="0"/>
              <a:t>= </a:t>
            </a:r>
            <a:r>
              <a:rPr lang="en-US" i="1" dirty="0"/>
              <a:t>s</a:t>
            </a:r>
            <a:r>
              <a:rPr lang="en-US" dirty="0"/>
              <a:t>1) has unstable </a:t>
            </a:r>
            <a:r>
              <a:rPr lang="en-US" dirty="0" smtClean="0"/>
              <a:t>fixed points </a:t>
            </a:r>
            <a:r>
              <a:rPr lang="en-US" dirty="0"/>
              <a:t>at </a:t>
            </a:r>
            <a:r>
              <a:rPr lang="en-US" i="1" dirty="0"/>
              <a:t>x </a:t>
            </a:r>
            <a:r>
              <a:rPr lang="en-US" dirty="0"/>
              <a:t>= 0 and </a:t>
            </a:r>
            <a:r>
              <a:rPr lang="en-US" i="1" dirty="0"/>
              <a:t>x </a:t>
            </a:r>
            <a:r>
              <a:rPr lang="en-US" dirty="0"/>
              <a:t>= 1 and a stable fixed point at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2. </a:t>
            </a:r>
            <a:endParaRPr lang="en-US" dirty="0" smtClean="0"/>
          </a:p>
          <a:p>
            <a:r>
              <a:rPr lang="en-US" dirty="0" smtClean="0"/>
              <a:t>Similarly </a:t>
            </a:r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x, r </a:t>
            </a:r>
            <a:r>
              <a:rPr lang="en-US" dirty="0"/>
              <a:t>= </a:t>
            </a:r>
            <a:r>
              <a:rPr lang="en-US" i="1" dirty="0" smtClean="0"/>
              <a:t>s</a:t>
            </a:r>
            <a:r>
              <a:rPr lang="en-US" dirty="0" smtClean="0"/>
              <a:t>2) has </a:t>
            </a:r>
            <a:r>
              <a:rPr lang="en-US" dirty="0"/>
              <a:t>a stable fixed point at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 and an unstable fixed point at </a:t>
            </a:r>
            <a:r>
              <a:rPr lang="en-US" i="1" dirty="0"/>
              <a:t>x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69098.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the </a:t>
            </a:r>
            <a:r>
              <a:rPr lang="en-US" dirty="0" smtClean="0"/>
              <a:t>similar shape</a:t>
            </a:r>
            <a:r>
              <a:rPr lang="en-US" dirty="0"/>
              <a:t>, but different scale of the curves in the square </a:t>
            </a:r>
            <a:r>
              <a:rPr lang="en-US" dirty="0" smtClean="0"/>
              <a:t>boxes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690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similarity is an example of scaling.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is, if we scale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 and </a:t>
            </a:r>
            <a:r>
              <a:rPr lang="en-US" dirty="0" smtClean="0"/>
              <a:t>change </a:t>
            </a:r>
            <a:r>
              <a:rPr lang="en-US" i="1" dirty="0" smtClean="0"/>
              <a:t>(renormalize</a:t>
            </a:r>
            <a:r>
              <a:rPr lang="en-US" i="1" dirty="0"/>
              <a:t>) </a:t>
            </a:r>
            <a:r>
              <a:rPr lang="en-US" dirty="0"/>
              <a:t>the </a:t>
            </a:r>
            <a:r>
              <a:rPr lang="en-US" dirty="0" smtClean="0"/>
              <a:t>value of </a:t>
            </a:r>
            <a:r>
              <a:rPr lang="en-US" i="1" dirty="0"/>
              <a:t>r</a:t>
            </a:r>
            <a:r>
              <a:rPr lang="en-US" dirty="0"/>
              <a:t>, we can compare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 to </a:t>
            </a:r>
            <a:r>
              <a:rPr lang="en-US" i="1" dirty="0"/>
              <a:t>f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This graphical comparison is </a:t>
            </a:r>
            <a:r>
              <a:rPr lang="en-US" altLang="zh-CN" dirty="0" smtClean="0"/>
              <a:t>only </a:t>
            </a:r>
            <a:r>
              <a:rPr lang="en-US" dirty="0" smtClean="0"/>
              <a:t>suggestive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precise approach shows that </a:t>
            </a:r>
            <a:r>
              <a:rPr lang="en-US" dirty="0" smtClean="0"/>
              <a:t>if we </a:t>
            </a:r>
            <a:r>
              <a:rPr lang="en-US" dirty="0"/>
              <a:t>continue the comparison of the higher-order iterates, for example, </a:t>
            </a:r>
            <a:r>
              <a:rPr lang="en-US" i="1" dirty="0"/>
              <a:t>f</a:t>
            </a:r>
            <a:r>
              <a:rPr lang="en-US" baseline="30000" dirty="0"/>
              <a:t>(4)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to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etc., </a:t>
            </a:r>
            <a:r>
              <a:rPr lang="en-US" dirty="0" smtClean="0"/>
              <a:t>the superposition </a:t>
            </a:r>
            <a:r>
              <a:rPr lang="en-US" dirty="0"/>
              <a:t>of functions converges to a universal function that is independent of the form of </a:t>
            </a:r>
            <a:r>
              <a:rPr lang="en-US" dirty="0" smtClean="0"/>
              <a:t>the original </a:t>
            </a:r>
            <a:r>
              <a:rPr lang="en-US" dirty="0"/>
              <a:t>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16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the unbounded nature </a:t>
            </a:r>
            <a:r>
              <a:rPr lang="en-US" dirty="0" smtClean="0"/>
              <a:t>of geometrical </a:t>
            </a:r>
            <a:r>
              <a:rPr lang="en-US" dirty="0"/>
              <a:t>growth is clear,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remarkable </a:t>
            </a:r>
            <a:endParaRPr lang="en-US" dirty="0" smtClean="0"/>
          </a:p>
          <a:p>
            <a:pPr lvl="2"/>
            <a:r>
              <a:rPr lang="en-US" dirty="0" smtClean="0"/>
              <a:t>most </a:t>
            </a:r>
            <a:r>
              <a:rPr lang="en-US" dirty="0"/>
              <a:t>of us do not integrate our </a:t>
            </a:r>
            <a:r>
              <a:rPr lang="en-US" dirty="0" smtClean="0"/>
              <a:t>understanding of </a:t>
            </a:r>
            <a:r>
              <a:rPr lang="en-US" dirty="0"/>
              <a:t>geometrical growth into our everyday lives. </a:t>
            </a:r>
            <a:endParaRPr lang="en-US" dirty="0" smtClean="0"/>
          </a:p>
          <a:p>
            <a:pPr lvl="2"/>
            <a:r>
              <a:rPr lang="en-US" dirty="0" smtClean="0"/>
              <a:t>Can </a:t>
            </a:r>
            <a:r>
              <a:rPr lang="en-US" dirty="0"/>
              <a:t>a bank pay 4% interest each year </a:t>
            </a:r>
            <a:r>
              <a:rPr lang="en-US" dirty="0" smtClean="0"/>
              <a:t>indefinitely? 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the world’s human population grow at a constant rate forever</a:t>
            </a:r>
            <a:r>
              <a:rPr lang="en-US" dirty="0" smtClean="0"/>
              <a:t>?</a:t>
            </a:r>
          </a:p>
          <a:p>
            <a:pPr lvl="3"/>
            <a:r>
              <a:rPr lang="en-US" dirty="0"/>
              <a:t>The </a:t>
            </a:r>
            <a:r>
              <a:rPr lang="en-US" b="1" dirty="0"/>
              <a:t>Fermi paradox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4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Why is the universality of period doubling and the numbers </a:t>
            </a:r>
            <a:r>
              <a:rPr lang="en-US" i="1" dirty="0"/>
              <a:t>δ </a:t>
            </a:r>
            <a:r>
              <a:rPr lang="en-US" dirty="0"/>
              <a:t>and </a:t>
            </a:r>
            <a:r>
              <a:rPr lang="en-US" i="1" dirty="0"/>
              <a:t>α </a:t>
            </a:r>
            <a:r>
              <a:rPr lang="en-US" dirty="0"/>
              <a:t>more than a curiosity?</a:t>
            </a:r>
          </a:p>
          <a:p>
            <a:r>
              <a:rPr lang="en-US" dirty="0"/>
              <a:t>The reason is that because this behavior is independent of the details, there might exist </a:t>
            </a:r>
            <a:r>
              <a:rPr lang="en-US" dirty="0" smtClean="0"/>
              <a:t>realistic systems </a:t>
            </a:r>
            <a:r>
              <a:rPr lang="en-US" dirty="0"/>
              <a:t>whose underlying dynamics yield the same behavior as the logistic map.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course, </a:t>
            </a:r>
            <a:r>
              <a:rPr lang="en-US" dirty="0" smtClean="0"/>
              <a:t>most physical </a:t>
            </a:r>
            <a:r>
              <a:rPr lang="en-US" dirty="0"/>
              <a:t>systems are described by differential rather than difference equations.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these </a:t>
            </a:r>
            <a:r>
              <a:rPr lang="en-US" dirty="0" smtClean="0"/>
              <a:t>systems exhibit </a:t>
            </a:r>
            <a:r>
              <a:rPr lang="en-US" dirty="0"/>
              <a:t>period doubling behavior? </a:t>
            </a: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workers (cf. </a:t>
            </a:r>
            <a:r>
              <a:rPr lang="en-US" dirty="0" err="1"/>
              <a:t>Testa</a:t>
            </a:r>
            <a:r>
              <a:rPr lang="en-US" dirty="0"/>
              <a:t> et al.) have constructed </a:t>
            </a:r>
            <a:r>
              <a:rPr lang="en-US" dirty="0" smtClean="0"/>
              <a:t>nonlinear RLC </a:t>
            </a:r>
            <a:r>
              <a:rPr lang="en-US" dirty="0"/>
              <a:t>circuits driven by an oscillatory source voltage.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output voltage shows bifurcations, </a:t>
            </a:r>
            <a:r>
              <a:rPr lang="en-US" dirty="0" smtClean="0"/>
              <a:t>and the </a:t>
            </a:r>
            <a:r>
              <a:rPr lang="en-US" dirty="0"/>
              <a:t>measured values of the exponents </a:t>
            </a:r>
            <a:r>
              <a:rPr lang="en-US" i="1" dirty="0"/>
              <a:t>δ </a:t>
            </a:r>
            <a:r>
              <a:rPr lang="en-US" dirty="0"/>
              <a:t>and </a:t>
            </a:r>
            <a:r>
              <a:rPr lang="en-US" i="1" dirty="0"/>
              <a:t>α </a:t>
            </a:r>
            <a:r>
              <a:rPr lang="en-US" dirty="0"/>
              <a:t>are consistent with the predictions of the </a:t>
            </a:r>
            <a:r>
              <a:rPr lang="en-US" dirty="0" smtClean="0"/>
              <a:t>logistic map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700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nature of turbulence in fluid 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</a:t>
            </a:r>
            <a:r>
              <a:rPr lang="en-US" dirty="0"/>
              <a:t>a </a:t>
            </a:r>
            <a:r>
              <a:rPr lang="en-US" dirty="0" smtClean="0"/>
              <a:t>stream of </a:t>
            </a:r>
            <a:r>
              <a:rPr lang="en-US" dirty="0"/>
              <a:t>water flowing past several obstacles.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low flow speeds, the water flows </a:t>
            </a:r>
            <a:r>
              <a:rPr lang="en-US" dirty="0" smtClean="0"/>
              <a:t>past obstacles </a:t>
            </a:r>
            <a:r>
              <a:rPr lang="en-US" dirty="0"/>
              <a:t>in a regular and time-independent fashion, called </a:t>
            </a:r>
            <a:r>
              <a:rPr lang="en-US" i="1" dirty="0"/>
              <a:t>laminar </a:t>
            </a:r>
            <a:r>
              <a:rPr lang="en-US" dirty="0"/>
              <a:t>flow.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flow speed </a:t>
            </a:r>
            <a:r>
              <a:rPr lang="en-US" dirty="0" smtClean="0"/>
              <a:t>is increased </a:t>
            </a:r>
            <a:r>
              <a:rPr lang="en-US" dirty="0"/>
              <a:t>(as measured by a dimensionless parameter called the Reynolds number), some </a:t>
            </a:r>
            <a:r>
              <a:rPr lang="en-US" dirty="0" smtClean="0"/>
              <a:t>swirls develop</a:t>
            </a:r>
            <a:r>
              <a:rPr lang="en-US" dirty="0"/>
              <a:t>, but the motion is still time-independent.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flow speed is increased still </a:t>
            </a:r>
            <a:r>
              <a:rPr lang="en-US" dirty="0" smtClean="0"/>
              <a:t>further, the </a:t>
            </a:r>
            <a:r>
              <a:rPr lang="en-US" dirty="0"/>
              <a:t>swirls break away and start moving downstream.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flow pattern as viewed from the </a:t>
            </a:r>
            <a:r>
              <a:rPr lang="en-US" dirty="0" smtClean="0"/>
              <a:t>bank becomes </a:t>
            </a:r>
            <a:r>
              <a:rPr lang="en-US" dirty="0"/>
              <a:t>time-dependent.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still larger flow speeds, the flow pattern becomes very complex </a:t>
            </a:r>
            <a:r>
              <a:rPr lang="en-US" dirty="0" smtClean="0"/>
              <a:t>and looks </a:t>
            </a:r>
            <a:r>
              <a:rPr lang="en-US" dirty="0"/>
              <a:t>random. We say that the flow pattern has made a transition from laminar flow to </a:t>
            </a:r>
            <a:r>
              <a:rPr lang="en-US" i="1" dirty="0" smtClean="0"/>
              <a:t>turbulent </a:t>
            </a:r>
            <a:r>
              <a:rPr lang="en-US" dirty="0" smtClean="0"/>
              <a:t>flow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476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qualitative description of the transition to chaos in fluid systems is superficially </a:t>
            </a:r>
            <a:r>
              <a:rPr lang="en-US" dirty="0" smtClean="0"/>
              <a:t>similar to </a:t>
            </a:r>
            <a:r>
              <a:rPr lang="en-US" dirty="0"/>
              <a:t>the description of the logistic map.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fluid systems be analyzed in terms of the simple </a:t>
            </a:r>
            <a:r>
              <a:rPr lang="en-US" dirty="0" smtClean="0"/>
              <a:t>models of </a:t>
            </a:r>
            <a:r>
              <a:rPr lang="en-US" dirty="0"/>
              <a:t>the type we have discussed here?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few instances such as turbulent convection in a </a:t>
            </a:r>
            <a:r>
              <a:rPr lang="en-US" dirty="0" smtClean="0"/>
              <a:t>heated saucepan</a:t>
            </a:r>
            <a:r>
              <a:rPr lang="en-US" dirty="0"/>
              <a:t>, period doubling and other types of transitions to turbulence have been observed.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type </a:t>
            </a:r>
            <a:r>
              <a:rPr lang="en-US" dirty="0"/>
              <a:t>of theory and analysis we have discussed has suggested new concepts and approaches, </a:t>
            </a:r>
            <a:r>
              <a:rPr lang="en-US" dirty="0" smtClean="0"/>
              <a:t>and the </a:t>
            </a:r>
            <a:r>
              <a:rPr lang="en-US" dirty="0"/>
              <a:t>study of turbulent flow is a subject of much current interest.</a:t>
            </a:r>
          </a:p>
        </p:txBody>
      </p:sp>
    </p:spTree>
    <p:extLst>
      <p:ext uri="{BB962C8B-B14F-4D97-AF65-F5344CB8AC3E}">
        <p14:creationId xmlns:p14="http://schemas.microsoft.com/office/powerpoint/2010/main" val="295509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Chaos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know if a system is chaotic?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important characteristic of chaos is </a:t>
            </a:r>
            <a:r>
              <a:rPr lang="en-US" i="1" dirty="0" smtClean="0"/>
              <a:t>sensitivity to </a:t>
            </a:r>
            <a:r>
              <a:rPr lang="en-US" i="1" dirty="0"/>
              <a:t>initial conditions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found that the trajectories starting </a:t>
            </a:r>
            <a:r>
              <a:rPr lang="en-US" dirty="0" smtClean="0"/>
              <a:t>from </a:t>
            </a:r>
            <a:r>
              <a:rPr lang="en-US" i="1" dirty="0" smtClean="0"/>
              <a:t>x</a:t>
            </a:r>
            <a:r>
              <a:rPr lang="en-US" dirty="0" smtClean="0"/>
              <a:t>0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5 and </a:t>
            </a:r>
            <a:r>
              <a:rPr lang="en-US" i="1" dirty="0"/>
              <a:t>x</a:t>
            </a:r>
            <a:r>
              <a:rPr lang="en-US" dirty="0"/>
              <a:t>0 = 0</a:t>
            </a:r>
            <a:r>
              <a:rPr lang="en-US" i="1" dirty="0"/>
              <a:t>.</a:t>
            </a:r>
            <a:r>
              <a:rPr lang="en-US" dirty="0"/>
              <a:t>5001 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91 become very different after a small number of iterations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25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Computers </a:t>
            </a:r>
            <a:r>
              <a:rPr lang="en-US" dirty="0"/>
              <a:t>only store floating numbers to a certain number of digits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the </a:t>
            </a:r>
            <a:r>
              <a:rPr lang="en-US" dirty="0"/>
              <a:t>implication of this </a:t>
            </a:r>
            <a:r>
              <a:rPr lang="en-US" dirty="0" smtClean="0"/>
              <a:t>result: our </a:t>
            </a:r>
            <a:r>
              <a:rPr lang="en-US" dirty="0"/>
              <a:t>numerical predictions of the trajectories of chaotic systems are restricted to small time intervals. </a:t>
            </a:r>
          </a:p>
          <a:p>
            <a:r>
              <a:rPr lang="en-US" dirty="0" smtClean="0"/>
              <a:t>Sensitivity </a:t>
            </a:r>
            <a:r>
              <a:rPr lang="en-US" dirty="0"/>
              <a:t>to initial conditions implies that even though the logistic map is deterministic, our ability to make numerical predictions of its trajectory is 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80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quantify this lack of predictably?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if we start two identical </a:t>
            </a:r>
            <a:r>
              <a:rPr lang="en-US" dirty="0" smtClean="0"/>
              <a:t>dynamical systems </a:t>
            </a:r>
            <a:r>
              <a:rPr lang="en-US" dirty="0"/>
              <a:t>from slightly different initial conditions, we expect that the difference between the </a:t>
            </a:r>
            <a:r>
              <a:rPr lang="en-US" dirty="0" smtClean="0"/>
              <a:t>trajec</a:t>
            </a:r>
            <a:r>
              <a:rPr lang="en-US" dirty="0"/>
              <a:t>tories will increase as a function of </a:t>
            </a:r>
            <a:r>
              <a:rPr lang="en-US" i="1" dirty="0"/>
              <a:t>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386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0"/>
            <a:ext cx="2530624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</a:t>
            </a:r>
            <a:r>
              <a:rPr lang="en-US" dirty="0" smtClean="0"/>
              <a:t>Figure here we </a:t>
            </a:r>
            <a:r>
              <a:rPr lang="en-US" dirty="0"/>
              <a:t>show a plot of the difference </a:t>
            </a:r>
            <a:r>
              <a:rPr lang="en-US" i="1" dirty="0"/>
              <a:t>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 smtClean="0"/>
              <a:t>versus </a:t>
            </a:r>
            <a:r>
              <a:rPr lang="en-US" i="1" dirty="0" smtClean="0"/>
              <a:t>n. </a:t>
            </a:r>
          </a:p>
          <a:p>
            <a:r>
              <a:rPr lang="en-US" dirty="0" smtClean="0"/>
              <a:t>We </a:t>
            </a:r>
            <a:r>
              <a:rPr lang="en-US" dirty="0"/>
              <a:t>see that roughly speaking, ln </a:t>
            </a:r>
            <a:r>
              <a:rPr lang="en-US" i="1" dirty="0"/>
              <a:t>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/>
              <a:t>is a </a:t>
            </a:r>
            <a:r>
              <a:rPr lang="en-US" dirty="0" smtClean="0"/>
              <a:t>linearly increasing </a:t>
            </a:r>
            <a:r>
              <a:rPr lang="en-US" dirty="0"/>
              <a:t>function of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result indicates that the separation between the trajectories </a:t>
            </a:r>
            <a:r>
              <a:rPr lang="en-US" dirty="0" smtClean="0"/>
              <a:t>grows exponentially </a:t>
            </a:r>
            <a:r>
              <a:rPr lang="en-US" dirty="0"/>
              <a:t>if the system is chaotic.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20040" r="18232" b="7937"/>
          <a:stretch/>
        </p:blipFill>
        <p:spPr bwMode="auto">
          <a:xfrm>
            <a:off x="2843808" y="1124744"/>
            <a:ext cx="6287679" cy="409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53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divergence of the trajectories can be described by </a:t>
            </a:r>
            <a:r>
              <a:rPr lang="en-US" dirty="0" smtClean="0"/>
              <a:t>the </a:t>
            </a:r>
            <a:r>
              <a:rPr lang="en-US" i="1" dirty="0" err="1" smtClean="0"/>
              <a:t>Lyapunov</a:t>
            </a:r>
            <a:r>
              <a:rPr lang="en-US" i="1" dirty="0" smtClean="0"/>
              <a:t> </a:t>
            </a:r>
            <a:r>
              <a:rPr lang="en-US" dirty="0"/>
              <a:t>exponent </a:t>
            </a:r>
            <a:r>
              <a:rPr lang="en-US" i="1" dirty="0"/>
              <a:t>λ</a:t>
            </a:r>
            <a:r>
              <a:rPr lang="en-US" dirty="0"/>
              <a:t>, which is defined by the relation:</a:t>
            </a:r>
          </a:p>
          <a:p>
            <a:r>
              <a:rPr lang="el-GR" i="1" dirty="0"/>
              <a:t>|</a:t>
            </a:r>
            <a:r>
              <a:rPr lang="el-GR" dirty="0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/>
              <a:t>= </a:t>
            </a:r>
            <a:r>
              <a:rPr lang="en-US" i="1" dirty="0"/>
              <a:t>|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| e</a:t>
            </a:r>
            <a:r>
              <a:rPr lang="el-GR" i="1" baseline="30000" dirty="0"/>
              <a:t>λ</a:t>
            </a:r>
            <a:r>
              <a:rPr lang="en-US" i="1" baseline="30000" dirty="0"/>
              <a:t>n</a:t>
            </a:r>
            <a:r>
              <a:rPr lang="en-US" i="1" dirty="0"/>
              <a:t>, </a:t>
            </a:r>
            <a:r>
              <a:rPr lang="en-US" dirty="0" smtClean="0"/>
              <a:t>where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is the difference between the trajectories at time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Lyapunov</a:t>
            </a:r>
            <a:r>
              <a:rPr lang="en-US" dirty="0"/>
              <a:t> exponent </a:t>
            </a:r>
            <a:r>
              <a:rPr lang="en-US" i="1" dirty="0"/>
              <a:t>λ </a:t>
            </a:r>
            <a:r>
              <a:rPr lang="en-US" dirty="0" smtClean="0"/>
              <a:t>is positive</a:t>
            </a:r>
            <a:r>
              <a:rPr lang="en-US" dirty="0"/>
              <a:t>, then nearby trajectories diverge exponentially. </a:t>
            </a:r>
            <a:endParaRPr lang="en-US" dirty="0" smtClean="0"/>
          </a:p>
          <a:p>
            <a:r>
              <a:rPr lang="en-US" dirty="0" smtClean="0"/>
              <a:t>Chaotic </a:t>
            </a:r>
            <a:r>
              <a:rPr lang="en-US" dirty="0"/>
              <a:t>behavior is characterized by </a:t>
            </a:r>
            <a:r>
              <a:rPr lang="en-US" dirty="0" smtClean="0"/>
              <a:t>the </a:t>
            </a:r>
            <a:r>
              <a:rPr lang="en-US" i="1" dirty="0" smtClean="0"/>
              <a:t>exponential </a:t>
            </a:r>
            <a:r>
              <a:rPr lang="en-US" i="1" dirty="0"/>
              <a:t>divergence of nearby trajectories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201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naive way of measuring the </a:t>
            </a:r>
            <a:r>
              <a:rPr lang="en-US" dirty="0" err="1"/>
              <a:t>Lyapunov</a:t>
            </a:r>
            <a:r>
              <a:rPr lang="en-US" dirty="0"/>
              <a:t> exponent </a:t>
            </a:r>
            <a:r>
              <a:rPr lang="en-US" i="1" dirty="0"/>
              <a:t>λ </a:t>
            </a:r>
            <a:r>
              <a:rPr lang="en-US" dirty="0"/>
              <a:t>is to run the same dynamical </a:t>
            </a:r>
            <a:r>
              <a:rPr lang="en-US" dirty="0" smtClean="0"/>
              <a:t>system twice </a:t>
            </a:r>
            <a:r>
              <a:rPr lang="en-US" dirty="0"/>
              <a:t>with slightly different initial conditions and measure the difference of the trajectories as </a:t>
            </a:r>
            <a:r>
              <a:rPr lang="en-US" dirty="0" smtClean="0"/>
              <a:t>a function </a:t>
            </a:r>
            <a:r>
              <a:rPr lang="en-US" dirty="0"/>
              <a:t>of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Because the rate of separation of </a:t>
            </a:r>
            <a:r>
              <a:rPr lang="en-US" dirty="0" smtClean="0"/>
              <a:t>the trajectories </a:t>
            </a:r>
            <a:r>
              <a:rPr lang="en-US" dirty="0"/>
              <a:t>might depend on the choice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a better method would be to compute the rate </a:t>
            </a:r>
            <a:r>
              <a:rPr lang="en-US" dirty="0" smtClean="0"/>
              <a:t>of separation </a:t>
            </a:r>
            <a:r>
              <a:rPr lang="en-US" dirty="0"/>
              <a:t>for many values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method would be tedious, because we would have to fit </a:t>
            </a:r>
            <a:r>
              <a:rPr lang="en-US" dirty="0" smtClean="0"/>
              <a:t>the separation for </a:t>
            </a:r>
            <a:r>
              <a:rPr lang="en-US" dirty="0"/>
              <a:t>each value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and then determine an average value of </a:t>
            </a:r>
            <a:r>
              <a:rPr lang="en-US" i="1" dirty="0"/>
              <a:t>λ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318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important limitation of the naive method is that because the trajectory is </a:t>
            </a:r>
            <a:r>
              <a:rPr lang="en-US" dirty="0" smtClean="0"/>
              <a:t>restricted to </a:t>
            </a:r>
            <a:r>
              <a:rPr lang="en-US" dirty="0"/>
              <a:t>the unit interval,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separation </a:t>
            </a:r>
            <a:r>
              <a:rPr lang="en-US" i="1" dirty="0"/>
              <a:t>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/>
              <a:t>ceases to increase when </a:t>
            </a:r>
            <a:r>
              <a:rPr lang="en-US" i="1" dirty="0"/>
              <a:t>n </a:t>
            </a:r>
            <a:r>
              <a:rPr lang="en-US" dirty="0"/>
              <a:t>becomes sufficiently large.</a:t>
            </a:r>
          </a:p>
          <a:p>
            <a:r>
              <a:rPr lang="en-US" dirty="0"/>
              <a:t>Fortunately, there is a better way of determining </a:t>
            </a:r>
            <a:r>
              <a:rPr lang="en-US" i="1" dirty="0"/>
              <a:t>λ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107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to formulate a more realistic model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population is bounded by </a:t>
            </a:r>
            <a:r>
              <a:rPr lang="en-US" dirty="0" smtClean="0"/>
              <a:t>the finite </a:t>
            </a:r>
            <a:r>
              <a:rPr lang="en-US" dirty="0"/>
              <a:t>carrying capacity of its environment.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simple model of density-dependent growth </a:t>
            </a:r>
            <a:r>
              <a:rPr lang="en-US" dirty="0" smtClean="0"/>
              <a:t>is </a:t>
            </a:r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a − </a:t>
            </a:r>
            <a:r>
              <a:rPr lang="en-US" i="1" dirty="0" err="1"/>
              <a:t>bP</a:t>
            </a:r>
            <a:r>
              <a:rPr lang="en-US" i="1" baseline="-25000" dirty="0" err="1"/>
              <a:t>n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88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take the natural logarithm of both </a:t>
            </a:r>
            <a:r>
              <a:rPr lang="en-US" dirty="0" smtClean="0"/>
              <a:t>sides of the definition  </a:t>
            </a:r>
            <a:r>
              <a:rPr lang="en-US" dirty="0"/>
              <a:t>and write </a:t>
            </a:r>
            <a:r>
              <a:rPr lang="el-GR" i="1" dirty="0"/>
              <a:t>λ </a:t>
            </a:r>
            <a:r>
              <a:rPr lang="en-US" dirty="0"/>
              <a:t>as</a:t>
            </a:r>
          </a:p>
          <a:p>
            <a:r>
              <a:rPr lang="el-GR" i="1" dirty="0"/>
              <a:t>λ </a:t>
            </a:r>
            <a:r>
              <a:rPr lang="el-GR" dirty="0" smtClean="0"/>
              <a:t>=</a:t>
            </a:r>
            <a:r>
              <a:rPr lang="en-US" dirty="0" smtClean="0"/>
              <a:t>1/</a:t>
            </a:r>
            <a:r>
              <a:rPr lang="en-US" i="1" dirty="0" smtClean="0"/>
              <a:t>n</a:t>
            </a:r>
            <a:r>
              <a:rPr lang="en-US" i="1" dirty="0"/>
              <a:t> </a:t>
            </a:r>
            <a:r>
              <a:rPr lang="en-US" dirty="0" smtClean="0"/>
              <a:t>ln</a:t>
            </a:r>
            <a:r>
              <a:rPr lang="en-US" dirty="0"/>
              <a:t> </a:t>
            </a:r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|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en-US" dirty="0"/>
              <a:t>Because we want to use the data from the entire </a:t>
            </a:r>
            <a:r>
              <a:rPr lang="en-US" dirty="0" smtClean="0"/>
              <a:t>trajectory </a:t>
            </a:r>
            <a:r>
              <a:rPr lang="en-US" dirty="0"/>
              <a:t>after the transient behavior has </a:t>
            </a:r>
            <a:r>
              <a:rPr lang="en-US" dirty="0" smtClean="0"/>
              <a:t>ended, we </a:t>
            </a:r>
            <a:r>
              <a:rPr lang="en-US" dirty="0"/>
              <a:t>use the fact that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58333" r="39793" b="23016"/>
          <a:stretch/>
        </p:blipFill>
        <p:spPr bwMode="auto">
          <a:xfrm>
            <a:off x="134768" y="4797152"/>
            <a:ext cx="7749600" cy="20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08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form </a:t>
            </a:r>
            <a:r>
              <a:rPr lang="en-US" dirty="0" smtClean="0"/>
              <a:t>above implies </a:t>
            </a:r>
            <a:r>
              <a:rPr lang="en-US" dirty="0"/>
              <a:t>that we can interpret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for any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as the initial condition.</a:t>
            </a:r>
          </a:p>
          <a:p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problem of computing </a:t>
            </a:r>
            <a:r>
              <a:rPr lang="en-US" i="1" dirty="0"/>
              <a:t>λ </a:t>
            </a:r>
            <a:r>
              <a:rPr lang="en-US" dirty="0"/>
              <a:t>has been reduced to finding the </a:t>
            </a:r>
            <a:r>
              <a:rPr lang="en-US" dirty="0" smtClean="0"/>
              <a:t>ratio Δ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r>
              <a:rPr lang="en-US" i="1" dirty="0" smtClean="0"/>
              <a:t>/</a:t>
            </a:r>
            <a:r>
              <a:rPr lang="en-US" dirty="0" err="1" smtClean="0"/>
              <a:t>Δ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we want to make the initial difference between the two trajectories as </a:t>
            </a:r>
            <a:r>
              <a:rPr lang="en-US" dirty="0" smtClean="0"/>
              <a:t>small as </a:t>
            </a:r>
            <a:r>
              <a:rPr lang="en-US" dirty="0"/>
              <a:t>possible, we are interested in the limit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i</a:t>
            </a:r>
            <a:r>
              <a:rPr lang="en-US" i="1" dirty="0"/>
              <a:t> → </a:t>
            </a:r>
            <a:r>
              <a:rPr lang="en-US" dirty="0"/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2955621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of the more sophisticated procedure is to compute </a:t>
            </a:r>
            <a:r>
              <a:rPr lang="en-US" i="1" dirty="0"/>
              <a:t>dx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i="1" dirty="0"/>
              <a:t>/dx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from the equation </a:t>
            </a:r>
            <a:r>
              <a:rPr lang="en-US" dirty="0" smtClean="0"/>
              <a:t>of motion </a:t>
            </a:r>
            <a:r>
              <a:rPr lang="en-US" dirty="0"/>
              <a:t>at the same time that the equation of motion is being iterated.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use the logistic map </a:t>
            </a:r>
            <a:r>
              <a:rPr lang="en-US" dirty="0" smtClean="0"/>
              <a:t>as an </a:t>
            </a:r>
            <a:r>
              <a:rPr lang="en-US" dirty="0"/>
              <a:t>example. </a:t>
            </a:r>
            <a:endParaRPr lang="en-US" dirty="0" smtClean="0"/>
          </a:p>
          <a:p>
            <a:r>
              <a:rPr lang="en-US" dirty="0" smtClean="0"/>
              <a:t>We have </a:t>
            </a:r>
            <a:r>
              <a:rPr lang="en-US" i="1" dirty="0" smtClean="0"/>
              <a:t>dx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r>
              <a:rPr lang="en-US" i="1" dirty="0" smtClean="0"/>
              <a:t>/dx</a:t>
            </a:r>
            <a:r>
              <a:rPr lang="en-US" i="1" baseline="-25000" dirty="0" smtClean="0"/>
              <a:t>i</a:t>
            </a:r>
            <a:r>
              <a:rPr lang="en-US" dirty="0" smtClean="0"/>
              <a:t>= </a:t>
            </a:r>
            <a:r>
              <a:rPr lang="en-US" i="1" dirty="0" smtClean="0"/>
              <a:t>f′</a:t>
            </a:r>
            <a:r>
              <a:rPr lang="en-US" dirty="0" smtClean="0"/>
              <a:t>(</a:t>
            </a:r>
            <a:r>
              <a:rPr lang="en-US" i="1" dirty="0"/>
              <a:t>xi</a:t>
            </a:r>
            <a:r>
              <a:rPr lang="en-US" dirty="0"/>
              <a:t>) = 4</a:t>
            </a:r>
            <a:r>
              <a:rPr lang="en-US" i="1" dirty="0"/>
              <a:t>r</a:t>
            </a:r>
            <a:r>
              <a:rPr lang="en-US" dirty="0"/>
              <a:t>(1 </a:t>
            </a:r>
            <a:r>
              <a:rPr lang="en-US" i="1" dirty="0"/>
              <a:t>− </a:t>
            </a:r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08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consider </a:t>
            </a:r>
            <a:r>
              <a:rPr lang="en-US" i="1" dirty="0"/>
              <a:t>xi </a:t>
            </a:r>
            <a:r>
              <a:rPr lang="en-US" dirty="0"/>
              <a:t>for any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as the initial condition and the ratio </a:t>
            </a:r>
            <a:r>
              <a:rPr lang="en-US" i="1" dirty="0"/>
              <a:t>dx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i="1" dirty="0"/>
              <a:t>/dx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as a measure of </a:t>
            </a:r>
            <a:r>
              <a:rPr lang="en-US" dirty="0" smtClean="0"/>
              <a:t>the rate </a:t>
            </a:r>
            <a:r>
              <a:rPr lang="en-US" dirty="0"/>
              <a:t>of change of </a:t>
            </a:r>
            <a:r>
              <a:rPr lang="en-US" i="1" dirty="0"/>
              <a:t>xi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we can iterate the logistic map as before and use the values of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 smtClean="0"/>
              <a:t>and the </a:t>
            </a:r>
            <a:r>
              <a:rPr lang="en-US" dirty="0"/>
              <a:t>relation </a:t>
            </a:r>
            <a:r>
              <a:rPr lang="en-US" dirty="0" smtClean="0"/>
              <a:t>to </a:t>
            </a:r>
            <a:r>
              <a:rPr lang="en-US" dirty="0"/>
              <a:t>compute </a:t>
            </a:r>
            <a:r>
              <a:rPr lang="en-US" i="1" dirty="0"/>
              <a:t>f′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= </a:t>
            </a:r>
            <a:r>
              <a:rPr lang="en-US" i="1" dirty="0"/>
              <a:t>dx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i="1" dirty="0"/>
              <a:t>/dx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at each iteration.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Lyapunov</a:t>
            </a:r>
            <a:r>
              <a:rPr lang="en-US" dirty="0"/>
              <a:t> exponent </a:t>
            </a:r>
            <a:r>
              <a:rPr lang="en-US" dirty="0" smtClean="0"/>
              <a:t>is given by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3" t="55357" r="33403" b="35000"/>
          <a:stretch/>
        </p:blipFill>
        <p:spPr bwMode="auto">
          <a:xfrm>
            <a:off x="2483768" y="5877272"/>
            <a:ext cx="3396343" cy="7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525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begin the sum </a:t>
            </a:r>
            <a:r>
              <a:rPr lang="en-US" dirty="0" smtClean="0"/>
              <a:t>in the above equation </a:t>
            </a:r>
            <a:r>
              <a:rPr lang="en-US" dirty="0"/>
              <a:t>after the transient behavior is finished.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</a:t>
            </a:r>
            <a:r>
              <a:rPr lang="en-US" dirty="0" smtClean="0"/>
              <a:t>included explicitly </a:t>
            </a:r>
            <a:r>
              <a:rPr lang="en-US" dirty="0"/>
              <a:t>the limit </a:t>
            </a:r>
            <a:r>
              <a:rPr lang="en-US" i="1" dirty="0"/>
              <a:t>n → ∞ </a:t>
            </a:r>
            <a:r>
              <a:rPr lang="en-US" dirty="0" smtClean="0"/>
              <a:t>to </a:t>
            </a:r>
            <a:r>
              <a:rPr lang="en-US" dirty="0"/>
              <a:t>remind ourselves to choose </a:t>
            </a:r>
            <a:r>
              <a:rPr lang="en-US" i="1" dirty="0"/>
              <a:t>n </a:t>
            </a:r>
            <a:r>
              <a:rPr lang="en-US" dirty="0"/>
              <a:t>sufficiently large. </a:t>
            </a:r>
            <a:endParaRPr lang="en-US" dirty="0" smtClean="0"/>
          </a:p>
          <a:p>
            <a:r>
              <a:rPr lang="en-US" dirty="0" smtClean="0"/>
              <a:t>Note that this </a:t>
            </a:r>
            <a:r>
              <a:rPr lang="en-US" dirty="0"/>
              <a:t>procedure weights the points on the attractor correctly, that is, if a particular region of </a:t>
            </a:r>
            <a:r>
              <a:rPr lang="en-US" dirty="0" smtClean="0"/>
              <a:t>the attractor </a:t>
            </a:r>
            <a:r>
              <a:rPr lang="en-US" dirty="0"/>
              <a:t>is not visited often by the trajectory, it does not contribute much to the </a:t>
            </a:r>
            <a:r>
              <a:rPr lang="en-US" dirty="0" smtClean="0"/>
              <a:t>sum.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22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have found that nearby trajectories diverge if </a:t>
            </a:r>
            <a:r>
              <a:rPr lang="en-US" i="1" dirty="0"/>
              <a:t>λ &gt; </a:t>
            </a:r>
            <a:r>
              <a:rPr lang="en-US" dirty="0"/>
              <a:t>0.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/>
              <a:t>λ &lt; </a:t>
            </a:r>
            <a:r>
              <a:rPr lang="en-US" dirty="0"/>
              <a:t>0, the two </a:t>
            </a:r>
            <a:r>
              <a:rPr lang="en-US" dirty="0" smtClean="0"/>
              <a:t>trajectories converge </a:t>
            </a:r>
            <a:r>
              <a:rPr lang="en-US" dirty="0"/>
              <a:t>and the system is not chaotic.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happens for </a:t>
            </a:r>
            <a:r>
              <a:rPr lang="en-US" i="1" dirty="0"/>
              <a:t>λ </a:t>
            </a:r>
            <a:r>
              <a:rPr lang="en-US" dirty="0"/>
              <a:t>= 0? In this case we will see </a:t>
            </a:r>
            <a:r>
              <a:rPr lang="en-US" dirty="0" smtClean="0"/>
              <a:t>that the </a:t>
            </a:r>
            <a:r>
              <a:rPr lang="en-US" dirty="0"/>
              <a:t>trajectories diverge algebraically, that is, as a power of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cases a dynamical </a:t>
            </a:r>
            <a:r>
              <a:rPr lang="en-US" dirty="0" smtClean="0"/>
              <a:t>system is </a:t>
            </a:r>
            <a:r>
              <a:rPr lang="en-US" dirty="0"/>
              <a:t>at the “edge of chaos” where the </a:t>
            </a:r>
            <a:r>
              <a:rPr lang="en-US" dirty="0" err="1"/>
              <a:t>Lyapunov</a:t>
            </a:r>
            <a:r>
              <a:rPr lang="en-US" dirty="0"/>
              <a:t> exponent vanishes.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systems are said to </a:t>
            </a:r>
            <a:r>
              <a:rPr lang="en-US" dirty="0" smtClean="0"/>
              <a:t>exhibit </a:t>
            </a:r>
            <a:r>
              <a:rPr lang="en-US" dirty="0"/>
              <a:t>weak chaos to distinguish their behavior from the strongly chaotic behavior (</a:t>
            </a:r>
            <a:r>
              <a:rPr lang="en-US" i="1" dirty="0"/>
              <a:t>λ &gt; </a:t>
            </a:r>
            <a:r>
              <a:rPr lang="en-US" dirty="0"/>
              <a:t>0) that we </a:t>
            </a:r>
            <a:r>
              <a:rPr lang="en-US" dirty="0" smtClean="0"/>
              <a:t>have been </a:t>
            </a:r>
            <a:r>
              <a:rPr lang="en-US" dirty="0"/>
              <a:t>discussing.</a:t>
            </a:r>
          </a:p>
        </p:txBody>
      </p:sp>
    </p:spTree>
    <p:extLst>
      <p:ext uri="{BB962C8B-B14F-4D97-AF65-F5344CB8AC3E}">
        <p14:creationId xmlns:p14="http://schemas.microsoft.com/office/powerpoint/2010/main" val="1902509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define </a:t>
            </a:r>
            <a:r>
              <a:rPr lang="en-US" i="1" dirty="0"/>
              <a:t>z ≡ 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|/|</a:t>
            </a:r>
            <a:r>
              <a:rPr lang="en-US" dirty="0"/>
              <a:t>Δ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|</a:t>
            </a:r>
            <a:r>
              <a:rPr lang="en-US" dirty="0"/>
              <a:t>, then </a:t>
            </a:r>
            <a:r>
              <a:rPr lang="en-US" i="1" dirty="0"/>
              <a:t>z </a:t>
            </a:r>
            <a:r>
              <a:rPr lang="en-US" dirty="0"/>
              <a:t>will satisfy the differential </a:t>
            </a:r>
            <a:r>
              <a:rPr lang="en-US" dirty="0" smtClean="0"/>
              <a:t>equation </a:t>
            </a:r>
            <a:r>
              <a:rPr lang="en-US" i="1" dirty="0" err="1" smtClean="0"/>
              <a:t>dz</a:t>
            </a:r>
            <a:r>
              <a:rPr lang="en-US" i="1" dirty="0" smtClean="0"/>
              <a:t>/</a:t>
            </a:r>
            <a:r>
              <a:rPr lang="en-US" i="1" dirty="0" err="1" smtClean="0"/>
              <a:t>dn</a:t>
            </a:r>
            <a:r>
              <a:rPr lang="en-US" i="1" dirty="0"/>
              <a:t> </a:t>
            </a:r>
            <a:r>
              <a:rPr lang="el-GR" dirty="0" smtClean="0"/>
              <a:t>= </a:t>
            </a:r>
            <a:r>
              <a:rPr lang="el-GR" i="1" dirty="0" smtClean="0"/>
              <a:t>λ</a:t>
            </a:r>
            <a:r>
              <a:rPr lang="en-US" i="1" baseline="-25000" dirty="0" err="1" smtClean="0"/>
              <a:t>q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q</a:t>
            </a:r>
            <a:r>
              <a:rPr lang="en-US" i="1" dirty="0" smtClean="0"/>
              <a:t>. </a:t>
            </a:r>
            <a:endParaRPr lang="en-US" dirty="0"/>
          </a:p>
          <a:p>
            <a:r>
              <a:rPr lang="en-US" dirty="0"/>
              <a:t>For weak chaos we do not find an exponential divergence,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instead a divergence that is </a:t>
            </a:r>
            <a:r>
              <a:rPr lang="en-US" dirty="0" smtClean="0"/>
              <a:t>algebraic and </a:t>
            </a:r>
            <a:r>
              <a:rPr lang="en-US" dirty="0"/>
              <a:t>is given by</a:t>
            </a:r>
          </a:p>
          <a:p>
            <a:pPr lvl="1"/>
            <a:r>
              <a:rPr lang="en-US" i="1" dirty="0" err="1"/>
              <a:t>d</a:t>
            </a:r>
            <a:r>
              <a:rPr lang="en-US" i="1" dirty="0" err="1" smtClean="0"/>
              <a:t>z</a:t>
            </a:r>
            <a:r>
              <a:rPr lang="en-US" i="1" dirty="0" smtClean="0"/>
              <a:t>/</a:t>
            </a:r>
            <a:r>
              <a:rPr lang="en-US" i="1" dirty="0" err="1" smtClean="0"/>
              <a:t>dn</a:t>
            </a:r>
            <a:r>
              <a:rPr lang="el-GR" dirty="0" smtClean="0"/>
              <a:t>= </a:t>
            </a:r>
            <a:r>
              <a:rPr lang="el-GR" i="1" dirty="0"/>
              <a:t>λ</a:t>
            </a:r>
            <a:r>
              <a:rPr lang="en-US" i="1" baseline="-25000" dirty="0" err="1"/>
              <a:t>q</a:t>
            </a:r>
            <a:r>
              <a:rPr lang="en-US" i="1" dirty="0" err="1"/>
              <a:t>z</a:t>
            </a:r>
            <a:r>
              <a:rPr lang="en-US" i="1" baseline="30000" dirty="0" err="1"/>
              <a:t>q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q </a:t>
            </a:r>
            <a:r>
              <a:rPr lang="en-US" dirty="0"/>
              <a:t>is a parameter that needs to be determined.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solution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pl-PL" i="1" dirty="0" smtClean="0"/>
              <a:t>z </a:t>
            </a:r>
            <a:r>
              <a:rPr lang="pl-PL" dirty="0"/>
              <a:t>= [1 + (1 </a:t>
            </a:r>
            <a:r>
              <a:rPr lang="pl-PL" i="1" dirty="0"/>
              <a:t>− </a:t>
            </a:r>
            <a:r>
              <a:rPr lang="pl-PL" i="1" dirty="0" smtClean="0"/>
              <a:t>q</a:t>
            </a:r>
            <a:r>
              <a:rPr lang="pl-PL" dirty="0" smtClean="0"/>
              <a:t>)</a:t>
            </a:r>
            <a:r>
              <a:rPr lang="pl-PL" i="1" dirty="0" smtClean="0"/>
              <a:t>λ</a:t>
            </a:r>
            <a:r>
              <a:rPr lang="en-US" i="1" baseline="-25000" dirty="0" smtClean="0"/>
              <a:t>q</a:t>
            </a:r>
            <a:r>
              <a:rPr lang="pl-PL" i="1" dirty="0" smtClean="0"/>
              <a:t>n</a:t>
            </a:r>
            <a:r>
              <a:rPr lang="pl-PL" dirty="0" smtClean="0"/>
              <a:t>]</a:t>
            </a:r>
            <a:r>
              <a:rPr lang="en-US" baseline="30000" dirty="0" smtClean="0"/>
              <a:t>1/(1-q)</a:t>
            </a:r>
            <a:r>
              <a:rPr lang="pl-PL" i="1" dirty="0" smtClean="0"/>
              <a:t>,</a:t>
            </a:r>
            <a:endParaRPr lang="en-US" i="1" dirty="0" smtClean="0"/>
          </a:p>
          <a:p>
            <a:r>
              <a:rPr lang="en-US" dirty="0"/>
              <a:t>In the limit </a:t>
            </a:r>
            <a:r>
              <a:rPr lang="en-US" i="1" dirty="0"/>
              <a:t>q → </a:t>
            </a:r>
            <a:r>
              <a:rPr lang="en-US" dirty="0"/>
              <a:t>1, we recover the </a:t>
            </a:r>
            <a:r>
              <a:rPr lang="en-US" dirty="0" smtClean="0"/>
              <a:t>usual exponential </a:t>
            </a:r>
            <a:r>
              <a:rPr lang="en-US" dirty="0"/>
              <a:t>dependence.</a:t>
            </a:r>
          </a:p>
        </p:txBody>
      </p:sp>
    </p:spTree>
    <p:extLst>
      <p:ext uri="{BB962C8B-B14F-4D97-AF65-F5344CB8AC3E}">
        <p14:creationId xmlns:p14="http://schemas.microsoft.com/office/powerpoint/2010/main" val="2595391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determine the type of chaos using the crude approach of choosing a large number </a:t>
            </a:r>
            <a:r>
              <a:rPr lang="en-US" dirty="0" smtClean="0"/>
              <a:t>of initial </a:t>
            </a:r>
            <a:r>
              <a:rPr lang="en-US" dirty="0"/>
              <a:t>values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+ Δ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and plotting the average of ln </a:t>
            </a:r>
            <a:r>
              <a:rPr lang="en-US" i="1" dirty="0"/>
              <a:t>z </a:t>
            </a:r>
            <a:r>
              <a:rPr lang="en-US" dirty="0"/>
              <a:t>versus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do not obtain </a:t>
            </a:r>
            <a:r>
              <a:rPr lang="en-US" dirty="0" smtClean="0"/>
              <a:t>a straight </a:t>
            </a:r>
            <a:r>
              <a:rPr lang="en-US" dirty="0"/>
              <a:t>line, then the system does not exhibit strong chaos.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we check for the </a:t>
            </a:r>
            <a:r>
              <a:rPr lang="en-US" dirty="0" smtClean="0"/>
              <a:t>behavior shown </a:t>
            </a:r>
            <a:r>
              <a:rPr lang="en-US" dirty="0"/>
              <a:t>in </a:t>
            </a:r>
            <a:r>
              <a:rPr lang="en-US" dirty="0" smtClean="0"/>
              <a:t>the above equation? </a:t>
            </a:r>
            <a:r>
              <a:rPr lang="en-US" dirty="0"/>
              <a:t>The easiest way is to plot the </a:t>
            </a:r>
            <a:r>
              <a:rPr lang="en-US" dirty="0" smtClean="0"/>
              <a:t>quantity (Z</a:t>
            </a:r>
            <a:r>
              <a:rPr lang="en-US" baseline="30000" dirty="0" smtClean="0"/>
              <a:t>1-q</a:t>
            </a:r>
            <a:r>
              <a:rPr lang="en-US" dirty="0" smtClean="0"/>
              <a:t> -1 )/ (1-q) versus 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060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system of fixed energy (and number of particles and volume) has an equal probability </a:t>
            </a:r>
            <a:r>
              <a:rPr lang="en-US" dirty="0" smtClean="0"/>
              <a:t>of being </a:t>
            </a:r>
            <a:r>
              <a:rPr lang="en-US" dirty="0"/>
              <a:t>in any microstate specified by the positions and velocities of the </a:t>
            </a:r>
            <a:r>
              <a:rPr lang="en-US" dirty="0" smtClean="0"/>
              <a:t>particles. </a:t>
            </a:r>
          </a:p>
          <a:p>
            <a:r>
              <a:rPr lang="en-US" dirty="0" smtClean="0"/>
              <a:t>One</a:t>
            </a:r>
            <a:r>
              <a:rPr lang="en-US" dirty="0"/>
              <a:t> </a:t>
            </a:r>
            <a:r>
              <a:rPr lang="en-US" dirty="0" smtClean="0"/>
              <a:t>way </a:t>
            </a:r>
            <a:r>
              <a:rPr lang="en-US" dirty="0"/>
              <a:t>of measuring the ability of a system to be in any state is to measure its entropy defined </a:t>
            </a:r>
            <a:r>
              <a:rPr lang="en-US" dirty="0" smtClean="0"/>
              <a:t>by </a:t>
            </a:r>
            <a:r>
              <a:rPr lang="en-US" i="1" dirty="0" smtClean="0"/>
              <a:t>S </a:t>
            </a:r>
            <a:r>
              <a:rPr lang="en-US" dirty="0"/>
              <a:t>= </a:t>
            </a:r>
            <a:r>
              <a:rPr lang="en-US" i="1" dirty="0" smtClean="0"/>
              <a:t>−</a:t>
            </a:r>
            <a:r>
              <a:rPr lang="el-GR" dirty="0" smtClean="0"/>
              <a:t>Σ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/>
              <a:t>ln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the sum is over all states and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the probability or relative frequency of being in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/>
              <a:t> </a:t>
            </a:r>
            <a:r>
              <a:rPr lang="en-US" altLang="zh-CN" dirty="0" smtClean="0"/>
              <a:t>s</a:t>
            </a:r>
            <a:r>
              <a:rPr lang="en-US" dirty="0" smtClean="0"/>
              <a:t>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the system is always in only one state, then </a:t>
            </a:r>
            <a:r>
              <a:rPr lang="en-US" i="1" dirty="0"/>
              <a:t>S </a:t>
            </a:r>
            <a:r>
              <a:rPr lang="en-US" dirty="0"/>
              <a:t>= 0, the smallest </a:t>
            </a:r>
            <a:r>
              <a:rPr lang="en-US" dirty="0" smtClean="0"/>
              <a:t>possible entropy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system explores all states equally, then </a:t>
            </a:r>
            <a:r>
              <a:rPr lang="en-US" i="1" dirty="0"/>
              <a:t>S </a:t>
            </a:r>
            <a:r>
              <a:rPr lang="en-US" dirty="0"/>
              <a:t>= ln Ω, where Ω is the number of </a:t>
            </a:r>
            <a:r>
              <a:rPr lang="en-US" dirty="0" smtClean="0"/>
              <a:t>possible states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514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compute </a:t>
            </a:r>
            <a:r>
              <a:rPr lang="en-US" i="1" dirty="0"/>
              <a:t>S </a:t>
            </a:r>
            <a:r>
              <a:rPr lang="en-US" dirty="0"/>
              <a:t>for the logistic </a:t>
            </a:r>
            <a:r>
              <a:rPr lang="en-US" dirty="0" smtClean="0"/>
              <a:t>map, we can divide </a:t>
            </a:r>
            <a:r>
              <a:rPr lang="en-US" dirty="0"/>
              <a:t>the interval [0</a:t>
            </a:r>
            <a:r>
              <a:rPr lang="en-US" i="1" dirty="0"/>
              <a:t>, </a:t>
            </a:r>
            <a:r>
              <a:rPr lang="en-US" dirty="0"/>
              <a:t>1] into bins or</a:t>
            </a:r>
          </a:p>
          <a:p>
            <a:r>
              <a:rPr lang="en-US" dirty="0"/>
              <a:t>subintervals of width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01 and determine the relative number of times the trajectory </a:t>
            </a:r>
            <a:r>
              <a:rPr lang="en-US" dirty="0" smtClean="0"/>
              <a:t>falls into </a:t>
            </a:r>
            <a:r>
              <a:rPr lang="en-US" dirty="0"/>
              <a:t>each bin. </a:t>
            </a:r>
            <a:endParaRPr lang="en-US" dirty="0" smtClean="0"/>
          </a:p>
          <a:p>
            <a:r>
              <a:rPr lang="en-US" dirty="0" smtClean="0"/>
              <a:t>At each value of </a:t>
            </a:r>
            <a:r>
              <a:rPr lang="en-US" i="1" dirty="0" smtClean="0"/>
              <a:t>r </a:t>
            </a:r>
            <a:r>
              <a:rPr lang="en-US" dirty="0" smtClean="0"/>
              <a:t>in the range 0</a:t>
            </a:r>
            <a:r>
              <a:rPr lang="en-US" i="1" dirty="0" smtClean="0"/>
              <a:t>.</a:t>
            </a:r>
            <a:r>
              <a:rPr lang="en-US" dirty="0" smtClean="0"/>
              <a:t>7 </a:t>
            </a:r>
            <a:r>
              <a:rPr lang="en-US" i="1" dirty="0" smtClean="0"/>
              <a:t>≤ r ≤ </a:t>
            </a:r>
            <a:r>
              <a:rPr lang="en-US" dirty="0" smtClean="0"/>
              <a:t>1</a:t>
            </a:r>
            <a:r>
              <a:rPr lang="en-US" dirty="0"/>
              <a:t>,</a:t>
            </a:r>
            <a:r>
              <a:rPr lang="en-US" dirty="0" smtClean="0"/>
              <a:t>  the </a:t>
            </a:r>
            <a:r>
              <a:rPr lang="en-US" dirty="0"/>
              <a:t>map should be iterated for </a:t>
            </a:r>
            <a:r>
              <a:rPr lang="en-US" dirty="0" smtClean="0"/>
              <a:t>a fixed </a:t>
            </a:r>
            <a:r>
              <a:rPr lang="en-US" dirty="0"/>
              <a:t>number of steps, for example, </a:t>
            </a:r>
            <a:r>
              <a:rPr lang="en-US" i="1" dirty="0"/>
              <a:t>n </a:t>
            </a:r>
            <a:r>
              <a:rPr lang="en-US" dirty="0"/>
              <a:t>= 1000. Choose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70640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nonlinear due to the presence of the quadratic term in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linear </a:t>
            </a:r>
            <a:r>
              <a:rPr lang="en-US" dirty="0" smtClean="0"/>
              <a:t>term: the </a:t>
            </a:r>
            <a:r>
              <a:rPr lang="en-US" dirty="0"/>
              <a:t>natural growth of the population;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quadratic </a:t>
            </a:r>
            <a:r>
              <a:rPr lang="en-US" dirty="0" smtClean="0"/>
              <a:t>term:  a </a:t>
            </a:r>
            <a:r>
              <a:rPr lang="en-US" dirty="0"/>
              <a:t>reduction of </a:t>
            </a:r>
            <a:r>
              <a:rPr lang="en-US" dirty="0" smtClean="0"/>
              <a:t>this natural growth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caused by </a:t>
            </a:r>
            <a:r>
              <a:rPr lang="en-US" dirty="0"/>
              <a:t>overcrowding or by the spread of disease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Game of life. </a:t>
            </a:r>
            <a:endParaRPr lang="en-US" dirty="0" smtClean="0"/>
          </a:p>
          <a:p>
            <a:r>
              <a:rPr lang="en-US" i="1" dirty="0" smtClean="0"/>
              <a:t>Similar analogy: Why </a:t>
            </a:r>
            <a:r>
              <a:rPr lang="en-US" i="1" dirty="0"/>
              <a:t>atoms tend to form molecules and crystals?</a:t>
            </a:r>
          </a:p>
          <a:p>
            <a:pPr lvl="1"/>
            <a:r>
              <a:rPr lang="en-US" i="1" dirty="0"/>
              <a:t>Wouldn’t the electron cloud of atoms tend to be repulsive all the way?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71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also can measure the (generalized) entropy as a function of time. </a:t>
            </a:r>
            <a:endParaRPr lang="en-US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/>
              <a:t>) for strong chaos increases linearly with </a:t>
            </a:r>
            <a:r>
              <a:rPr lang="en-US" i="1" dirty="0"/>
              <a:t>n </a:t>
            </a:r>
            <a:r>
              <a:rPr lang="en-US" dirty="0"/>
              <a:t>until all the possible states </a:t>
            </a:r>
            <a:r>
              <a:rPr lang="en-US" dirty="0" smtClean="0"/>
              <a:t>are visited.</a:t>
            </a:r>
          </a:p>
          <a:p>
            <a:r>
              <a:rPr lang="en-US" dirty="0" smtClean="0"/>
              <a:t> </a:t>
            </a:r>
            <a:r>
              <a:rPr lang="en-US" dirty="0"/>
              <a:t>However, for weak chaos this behavior is not found</a:t>
            </a:r>
            <a:r>
              <a:rPr lang="en-US" dirty="0" smtClean="0"/>
              <a:t>.</a:t>
            </a:r>
          </a:p>
          <a:p>
            <a:r>
              <a:rPr lang="en-US" dirty="0"/>
              <a:t>In the latter case we can </a:t>
            </a:r>
            <a:r>
              <a:rPr lang="en-US" dirty="0" smtClean="0"/>
              <a:t>generalize the </a:t>
            </a:r>
            <a:r>
              <a:rPr lang="en-US" dirty="0"/>
              <a:t>entropy to a </a:t>
            </a:r>
            <a:r>
              <a:rPr lang="en-US" i="1" dirty="0"/>
              <a:t>q</a:t>
            </a:r>
            <a:r>
              <a:rPr lang="en-US" dirty="0"/>
              <a:t>-dependent function defined by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5" t="58929" r="41370" b="33333"/>
          <a:stretch/>
        </p:blipFill>
        <p:spPr bwMode="auto">
          <a:xfrm>
            <a:off x="1691679" y="6021288"/>
            <a:ext cx="502057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convenient to rescale the population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letting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smtClean="0"/>
              <a:t>a/b</a:t>
            </a:r>
            <a:r>
              <a:rPr lang="en-US" dirty="0" smtClean="0"/>
              <a:t>)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endParaRPr lang="en-US" dirty="0"/>
          </a:p>
          <a:p>
            <a:pPr lvl="1"/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ax</a:t>
            </a:r>
            <a:r>
              <a:rPr lang="en-US" i="1" baseline="-25000" dirty="0" err="1"/>
              <a:t>n</a:t>
            </a:r>
            <a:r>
              <a:rPr lang="en-US" dirty="0"/>
              <a:t>(1 </a:t>
            </a:r>
            <a:r>
              <a:rPr lang="en-US" i="1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replacement of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by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changes the </a:t>
            </a:r>
            <a:r>
              <a:rPr lang="en-US" dirty="0" smtClean="0"/>
              <a:t>units. </a:t>
            </a:r>
          </a:p>
          <a:p>
            <a:r>
              <a:rPr lang="en-US" dirty="0" smtClean="0"/>
              <a:t>In </a:t>
            </a:r>
            <a:r>
              <a:rPr lang="en-US" dirty="0"/>
              <a:t>the standard </a:t>
            </a:r>
            <a:r>
              <a:rPr lang="en-US" dirty="0" smtClean="0"/>
              <a:t>form,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parameter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a/</a:t>
            </a:r>
            <a:r>
              <a:rPr lang="en-US" dirty="0"/>
              <a:t>4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) = 4</a:t>
            </a:r>
            <a:r>
              <a:rPr lang="en-US" i="1" dirty="0"/>
              <a:t>rx</a:t>
            </a:r>
            <a:r>
              <a:rPr lang="en-US" i="1" baseline="-25000" dirty="0"/>
              <a:t>n</a:t>
            </a:r>
            <a:r>
              <a:rPr lang="en-US" dirty="0"/>
              <a:t>(1 </a:t>
            </a:r>
            <a:r>
              <a:rPr lang="en-US" i="1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What are the advantage and the problem of this rescaling?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rescaled </a:t>
            </a:r>
            <a:r>
              <a:rPr lang="en-US" dirty="0" smtClean="0"/>
              <a:t>form has </a:t>
            </a:r>
            <a:r>
              <a:rPr lang="en-US" dirty="0"/>
              <a:t>the desirable feature </a:t>
            </a:r>
            <a:endParaRPr lang="en-US" dirty="0" smtClean="0"/>
          </a:p>
          <a:p>
            <a:pPr lvl="1"/>
            <a:r>
              <a:rPr lang="en-US" dirty="0" smtClean="0"/>
              <a:t>its </a:t>
            </a:r>
            <a:r>
              <a:rPr lang="en-US" dirty="0"/>
              <a:t>dynamics are determined by a </a:t>
            </a:r>
            <a:r>
              <a:rPr lang="en-US" dirty="0" smtClean="0"/>
              <a:t>single control </a:t>
            </a:r>
            <a:r>
              <a:rPr lang="en-US" dirty="0"/>
              <a:t>parameter </a:t>
            </a:r>
            <a:r>
              <a:rPr lang="en-US" i="1" dirty="0"/>
              <a:t>r </a:t>
            </a:r>
            <a:endParaRPr lang="en-US" i="1" dirty="0" smtClean="0"/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the two parameters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if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&gt; </a:t>
            </a:r>
            <a:r>
              <a:rPr lang="en-US" dirty="0"/>
              <a:t>1, 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will </a:t>
            </a:r>
            <a:r>
              <a:rPr lang="en-US" dirty="0" smtClean="0"/>
              <a:t>be negative!</a:t>
            </a:r>
          </a:p>
          <a:p>
            <a:r>
              <a:rPr lang="en-US" dirty="0" smtClean="0"/>
              <a:t>How to solve this unphysical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5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avoid this unphysical feature,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impose the conditions </a:t>
            </a:r>
            <a:endParaRPr lang="en-US" dirty="0" smtClean="0"/>
          </a:p>
          <a:p>
            <a:pPr lvl="2"/>
            <a:r>
              <a:rPr lang="en-US" dirty="0" smtClean="0"/>
              <a:t>that </a:t>
            </a:r>
            <a:r>
              <a:rPr lang="en-US" i="1" dirty="0"/>
              <a:t>x </a:t>
            </a:r>
            <a:r>
              <a:rPr lang="en-US" dirty="0"/>
              <a:t>is restricted to </a:t>
            </a:r>
            <a:r>
              <a:rPr lang="en-US" dirty="0" smtClean="0"/>
              <a:t>the interval </a:t>
            </a:r>
            <a:r>
              <a:rPr lang="en-US" dirty="0"/>
              <a:t>0 </a:t>
            </a:r>
            <a:r>
              <a:rPr lang="en-US" i="1" dirty="0"/>
              <a:t>≤ x ≤ </a:t>
            </a:r>
            <a:r>
              <a:rPr lang="en-US" dirty="0"/>
              <a:t>1 and 0 </a:t>
            </a:r>
            <a:r>
              <a:rPr lang="en-US" i="1" dirty="0"/>
              <a:t>&lt; r ≤ </a:t>
            </a:r>
            <a:r>
              <a:rPr lang="en-US" dirty="0"/>
              <a:t>1.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transforms any point </a:t>
            </a:r>
            <a:r>
              <a:rPr lang="en-US" dirty="0"/>
              <a:t>on the one-dimensional interval [0</a:t>
            </a:r>
            <a:r>
              <a:rPr lang="en-US" i="1" dirty="0"/>
              <a:t>, </a:t>
            </a:r>
            <a:r>
              <a:rPr lang="en-US" dirty="0"/>
              <a:t>1] into another point in the same interval, the function </a:t>
            </a:r>
            <a:r>
              <a:rPr lang="en-US" i="1" dirty="0" smtClean="0"/>
              <a:t>f </a:t>
            </a:r>
            <a:r>
              <a:rPr lang="en-US" dirty="0" smtClean="0"/>
              <a:t>is </a:t>
            </a:r>
            <a:r>
              <a:rPr lang="en-US" dirty="0"/>
              <a:t>called a </a:t>
            </a:r>
            <a:r>
              <a:rPr lang="en-US" i="1" dirty="0"/>
              <a:t>one-dimensional map.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14451</TotalTime>
  <Words>4109</Words>
  <Application>Microsoft Office PowerPoint</Application>
  <PresentationFormat>On-screen Show (4:3)</PresentationFormat>
  <Paragraphs>247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宋体</vt:lpstr>
      <vt:lpstr>Arial</vt:lpstr>
      <vt:lpstr>Calibri</vt:lpstr>
      <vt:lpstr>Office 主题​​</vt:lpstr>
      <vt:lpstr>Introduction to Computer Simulation of Physical Systems (Lecture 7) The Chaotic Motion of Dynamical Systems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 Doubling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Properties and Self-Similarity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Chaos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268</cp:revision>
  <dcterms:created xsi:type="dcterms:W3CDTF">2014-01-05T10:31:17Z</dcterms:created>
  <dcterms:modified xsi:type="dcterms:W3CDTF">2020-03-09T07:23:02Z</dcterms:modified>
</cp:coreProperties>
</file>